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00"/>
    <a:srgbClr val="94C600"/>
    <a:srgbClr val="6B9100"/>
    <a:srgbClr val="0000FF"/>
    <a:srgbClr val="00FF00"/>
    <a:srgbClr val="64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8" autoAdjust="0"/>
  </p:normalViewPr>
  <p:slideViewPr>
    <p:cSldViewPr>
      <p:cViewPr varScale="1">
        <p:scale>
          <a:sx n="67" d="100"/>
          <a:sy n="67" d="100"/>
        </p:scale>
        <p:origin x="-147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30820CF-B880-4189-942D-D702A7CBA730}" type="datetimeFigureOut">
              <a:rPr lang="zh-CN" altLang="en-US" smtClean="0"/>
              <a:t>2020/5/31/Sunday</a:t>
            </a:fld>
            <a:endParaRPr lang="zh-CN" alt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zh-CN" alt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0C913308-F349-4B6D-A68A-DD1791B4A57B}" type="slidenum">
              <a:rPr lang="zh-CN" altLang="en-US" smtClean="0"/>
              <a:t>‹#›</a:t>
            </a:fld>
            <a:endParaRPr lang="zh-CN" alt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2020/5/31/Sunday</a:t>
            </a:fld>
            <a:endParaRPr lang="zh-CN" alt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30820CF-B880-4189-942D-D702A7CBA730}" type="datetimeFigureOut">
              <a:rPr lang="zh-CN" altLang="en-US" smtClean="0"/>
              <a:t>2020/5/31/Sunday</a:t>
            </a:fld>
            <a:endParaRPr lang="zh-CN" alt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gif"/><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交互技术基础</a:t>
            </a:r>
            <a:endParaRPr lang="zh-CN" altLang="en-US" dirty="0"/>
          </a:p>
        </p:txBody>
      </p:sp>
      <p:sp>
        <p:nvSpPr>
          <p:cNvPr id="3" name="副标题 2"/>
          <p:cNvSpPr>
            <a:spLocks noGrp="1"/>
          </p:cNvSpPr>
          <p:nvPr>
            <p:ph type="subTitle" idx="1"/>
          </p:nvPr>
        </p:nvSpPr>
        <p:spPr/>
        <p:txBody>
          <a:bodyPr/>
          <a:lstStyle/>
          <a:p>
            <a:r>
              <a:rPr lang="zh-CN" altLang="en-US" dirty="0" smtClean="0"/>
              <a:t>第</a:t>
            </a:r>
            <a:r>
              <a:rPr lang="en-US" altLang="zh-CN" dirty="0" smtClean="0"/>
              <a:t>4</a:t>
            </a:r>
            <a:r>
              <a:rPr lang="zh-CN" altLang="en-US" smtClean="0"/>
              <a:t>章 </a:t>
            </a:r>
            <a:r>
              <a:rPr lang="zh-CN" altLang="en-US" dirty="0" smtClean="0"/>
              <a:t>交互</a:t>
            </a:r>
            <a:r>
              <a:rPr lang="zh-CN" altLang="en-US" dirty="0"/>
              <a:t>技术</a:t>
            </a:r>
          </a:p>
        </p:txBody>
      </p:sp>
    </p:spTree>
    <p:extLst>
      <p:ext uri="{BB962C8B-B14F-4D97-AF65-F5344CB8AC3E}">
        <p14:creationId xmlns:p14="http://schemas.microsoft.com/office/powerpoint/2010/main" val="22653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pPr marL="342900" lvl="1"/>
            <a:r>
              <a:rPr lang="zh-CN" altLang="en-US" dirty="0" smtClean="0">
                <a:solidFill>
                  <a:srgbClr val="C00000"/>
                </a:solidFill>
              </a:rPr>
              <a:t>定值</a:t>
            </a:r>
            <a:r>
              <a:rPr lang="zh-CN" altLang="en-US" dirty="0" smtClean="0"/>
              <a:t>：</a:t>
            </a:r>
            <a:r>
              <a:rPr lang="zh-CN" altLang="en-US" dirty="0"/>
              <a:t>输入用于设置物体旋转角度、缩放比例因子等</a:t>
            </a:r>
          </a:p>
          <a:p>
            <a:endParaRPr lang="zh-CN" altLang="en-US" dirty="0"/>
          </a:p>
        </p:txBody>
      </p:sp>
      <p:pic>
        <p:nvPicPr>
          <p:cNvPr id="4" name="Picture 2" descr="p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3143250"/>
            <a:ext cx="4910137"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401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选择</a:t>
            </a:r>
            <a:r>
              <a:rPr lang="zh-CN" altLang="en-US" dirty="0"/>
              <a:t>：在某个选择集中选定</a:t>
            </a:r>
            <a:r>
              <a:rPr lang="zh-CN" altLang="en-US" dirty="0" smtClean="0"/>
              <a:t>一个或多个对象，使其成为焦点</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dirty="0" smtClean="0">
                <a:solidFill>
                  <a:srgbClr val="C00000"/>
                </a:solidFill>
              </a:rPr>
              <a:t>单个元素选择</a:t>
            </a:r>
            <a:r>
              <a:rPr lang="zh-CN" altLang="en-US" dirty="0" smtClean="0"/>
              <a:t>：通过</a:t>
            </a:r>
            <a:r>
              <a:rPr lang="zh-CN" altLang="en-US" dirty="0"/>
              <a:t>注视、指点或接触一个对象，使对象成为后续行为的焦点</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03046"/>
            <a:ext cx="2519729" cy="188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005064"/>
            <a:ext cx="38576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004048" y="788511"/>
            <a:ext cx="2808312" cy="1200329"/>
          </a:xfrm>
          <a:prstGeom prst="rect">
            <a:avLst/>
          </a:prstGeom>
          <a:noFill/>
          <a:ln>
            <a:solidFill>
              <a:schemeClr val="accent1"/>
            </a:solidFill>
          </a:ln>
        </p:spPr>
        <p:txBody>
          <a:bodyPr wrap="square" rtlCol="0">
            <a:spAutoFit/>
          </a:bodyPr>
          <a:lstStyle/>
          <a:p>
            <a:r>
              <a:rPr lang="zh-CN" altLang="en-US" dirty="0" smtClean="0"/>
              <a:t>键盘：</a:t>
            </a:r>
            <a:r>
              <a:rPr lang="en-US" altLang="zh-CN" dirty="0" err="1" smtClean="0"/>
              <a:t>Ctrl+A</a:t>
            </a:r>
            <a:endParaRPr lang="en-US" altLang="zh-CN" dirty="0" smtClean="0"/>
          </a:p>
          <a:p>
            <a:r>
              <a:rPr lang="zh-CN" altLang="en-US" dirty="0" smtClean="0"/>
              <a:t>鼠标</a:t>
            </a:r>
            <a:endParaRPr lang="en-US" altLang="zh-CN" dirty="0" smtClean="0"/>
          </a:p>
          <a:p>
            <a:r>
              <a:rPr lang="zh-CN" altLang="en-US" dirty="0" smtClean="0"/>
              <a:t>选择开关控件：</a:t>
            </a:r>
            <a:endParaRPr lang="en-US" altLang="zh-CN" dirty="0" smtClean="0"/>
          </a:p>
          <a:p>
            <a:r>
              <a:rPr lang="en-US" altLang="zh-CN" dirty="0" smtClean="0"/>
              <a:t>radio</a:t>
            </a:r>
            <a:r>
              <a:rPr lang="zh-CN" altLang="en-US" dirty="0" smtClean="0"/>
              <a:t>按钮：</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344728"/>
            <a:ext cx="836639" cy="35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179" y="1693482"/>
            <a:ext cx="1237680" cy="274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041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rPr>
              <a:t>选择</a:t>
            </a:r>
            <a:r>
              <a:rPr lang="zh-CN" altLang="en-US" dirty="0"/>
              <a:t>：在某个选择集中选定一个或多个对象，使其成为焦点</a:t>
            </a:r>
            <a:endParaRPr lang="en-US" altLang="zh-CN" dirty="0"/>
          </a:p>
          <a:p>
            <a:pPr marL="68580" indent="0">
              <a:buNone/>
            </a:pPr>
            <a:r>
              <a:rPr lang="zh-CN" altLang="en-US" dirty="0" smtClean="0"/>
              <a:t>（</a:t>
            </a:r>
            <a:r>
              <a:rPr lang="en-US" altLang="zh-CN" dirty="0" smtClean="0"/>
              <a:t>2</a:t>
            </a:r>
            <a:r>
              <a:rPr lang="zh-CN" altLang="en-US" dirty="0" smtClean="0"/>
              <a:t>）</a:t>
            </a:r>
            <a:r>
              <a:rPr lang="zh-CN" altLang="en-US" dirty="0" smtClean="0">
                <a:solidFill>
                  <a:srgbClr val="C00000"/>
                </a:solidFill>
              </a:rPr>
              <a:t>区域选择</a:t>
            </a:r>
            <a:r>
              <a:rPr lang="zh-CN" altLang="en-US" dirty="0">
                <a:solidFill>
                  <a:schemeClr val="tx1"/>
                </a:solidFill>
              </a:rPr>
              <a:t>：在选择集中选出一组元素或者选择一个区域，通过使用区域选择工具完成该交互</a:t>
            </a:r>
            <a:r>
              <a:rPr lang="zh-CN" altLang="en-US" dirty="0" smtClean="0">
                <a:solidFill>
                  <a:schemeClr val="tx1"/>
                </a:solidFill>
              </a:rPr>
              <a:t>操作</a:t>
            </a:r>
            <a:endParaRPr lang="en-US" altLang="zh-CN" dirty="0" smtClean="0">
              <a:solidFill>
                <a:schemeClr val="tx1"/>
              </a:solidFill>
            </a:endParaRPr>
          </a:p>
          <a:p>
            <a:endParaRPr lang="zh-CN" altLang="en-US" dirty="0">
              <a:solidFill>
                <a:schemeClr val="tx1"/>
              </a:solidFill>
            </a:endParaRPr>
          </a:p>
        </p:txBody>
      </p:sp>
      <p:sp>
        <p:nvSpPr>
          <p:cNvPr id="5" name="内容占位符 2"/>
          <p:cNvSpPr txBox="1">
            <a:spLocks/>
          </p:cNvSpPr>
          <p:nvPr/>
        </p:nvSpPr>
        <p:spPr>
          <a:xfrm>
            <a:off x="1043608" y="4509120"/>
            <a:ext cx="6777317" cy="1008111"/>
          </a:xfrm>
          <a:prstGeom prst="rect">
            <a:avLst/>
          </a:prstGeom>
        </p:spPr>
        <p:txBody>
          <a:bodyPr vert="horz" lIns="91440" tIns="45720" rIns="91440" bIns="45720" numCol="2"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sz="2400" dirty="0">
                <a:solidFill>
                  <a:schemeClr val="tx1"/>
                </a:solidFill>
              </a:rPr>
              <a:t>选框工具</a:t>
            </a:r>
          </a:p>
          <a:p>
            <a:pPr lvl="1"/>
            <a:r>
              <a:rPr lang="zh-CN" altLang="en-US" sz="2400" dirty="0">
                <a:solidFill>
                  <a:schemeClr val="tx1"/>
                </a:solidFill>
              </a:rPr>
              <a:t>套索工具</a:t>
            </a:r>
          </a:p>
          <a:p>
            <a:pPr lvl="1"/>
            <a:r>
              <a:rPr lang="zh-CN" altLang="en-US" sz="2400" dirty="0">
                <a:solidFill>
                  <a:schemeClr val="tx1"/>
                </a:solidFill>
              </a:rPr>
              <a:t>快速选择工具</a:t>
            </a:r>
          </a:p>
          <a:p>
            <a:pPr lvl="1"/>
            <a:r>
              <a:rPr lang="zh-CN" altLang="en-US" sz="2400" dirty="0">
                <a:solidFill>
                  <a:schemeClr val="tx1"/>
                </a:solidFill>
              </a:rPr>
              <a:t>懒惰选择</a:t>
            </a:r>
            <a:r>
              <a:rPr lang="zh-CN" altLang="en-US" sz="2400" dirty="0" smtClean="0">
                <a:solidFill>
                  <a:schemeClr val="tx1"/>
                </a:solidFill>
              </a:rPr>
              <a:t>工具</a:t>
            </a:r>
            <a:endParaRPr lang="zh-CN" altLang="en-US" sz="2400" dirty="0">
              <a:solidFill>
                <a:schemeClr val="tx1"/>
              </a:solidFill>
            </a:endParaRPr>
          </a:p>
        </p:txBody>
      </p:sp>
    </p:spTree>
    <p:extLst>
      <p:ext uri="{BB962C8B-B14F-4D97-AF65-F5344CB8AC3E}">
        <p14:creationId xmlns:p14="http://schemas.microsoft.com/office/powerpoint/2010/main" val="366677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选框工具</a:t>
            </a:r>
            <a:r>
              <a:rPr lang="zh-CN" altLang="en-US" dirty="0"/>
              <a:t>：目前常用的选框工具有矩形选框工具和椭圆选框工具，凡是和选框工具选择区域相交的元素均会被选择。该方法交互简单，但是选择对象往往不够精确</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73" y="4806939"/>
            <a:ext cx="20669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060" y="4100502"/>
            <a:ext cx="2636838"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710" y="4114789"/>
            <a:ext cx="265112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77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套索工具</a:t>
            </a:r>
            <a:r>
              <a:rPr lang="zh-CN" altLang="en-US" dirty="0"/>
              <a:t>：为了使得选择区域更加精确，套索工具所勾画的封闭区域范围内的所有元素均被选中，该方法需要用户进行精细选择才能得到较为精确的选择结果，交互量比较大</a:t>
            </a:r>
          </a:p>
          <a:p>
            <a:endParaRPr lang="zh-CN" altLang="en-US" dirty="0"/>
          </a:p>
        </p:txBody>
      </p:sp>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697" r="10365"/>
          <a:stretch/>
        </p:blipFill>
        <p:spPr bwMode="auto">
          <a:xfrm>
            <a:off x="993058" y="4077072"/>
            <a:ext cx="7138219"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236981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快速选择工具</a:t>
            </a:r>
            <a:r>
              <a:rPr lang="zh-CN" altLang="en-US" dirty="0"/>
              <a:t>：为了提高选择精度且减少交互量，目前软件系统提供快速选择工具，这些工具采用快速选择算法，通过选择和选择点颜色相近的区域作为选择元素。</a:t>
            </a:r>
          </a:p>
          <a:p>
            <a:endParaRPr lang="zh-CN" altLang="en-US" dirty="0"/>
          </a:p>
        </p:txBody>
      </p:sp>
      <p:pic>
        <p:nvPicPr>
          <p:cNvPr id="5"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125" r="18026"/>
          <a:stretch/>
        </p:blipFill>
        <p:spPr bwMode="auto">
          <a:xfrm>
            <a:off x="1835696" y="3789040"/>
            <a:ext cx="5624052"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171097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懒惰选择工具</a:t>
            </a:r>
            <a:r>
              <a:rPr lang="zh-CN" altLang="en-US" dirty="0"/>
              <a:t>：可以依据选择对象的形状、位置等关系信息，对用户手指划过的区域对象进行智能选择，但是这种交互技术尚不成熟，目前尚未广泛应用。</a:t>
            </a:r>
          </a:p>
          <a:p>
            <a:endParaRPr lang="zh-CN" alt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4001153"/>
            <a:ext cx="632618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188949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字符串</a:t>
            </a:r>
            <a:r>
              <a:rPr lang="zh-CN" altLang="en-US" dirty="0" smtClean="0"/>
              <a:t>：</a:t>
            </a:r>
            <a:endParaRPr lang="en-US" altLang="zh-CN" dirty="0" smtClean="0"/>
          </a:p>
          <a:p>
            <a:pPr lvl="1"/>
            <a:r>
              <a:rPr lang="zh-CN" altLang="en-US" dirty="0" smtClean="0"/>
              <a:t>键盘</a:t>
            </a:r>
            <a:r>
              <a:rPr lang="zh-CN" altLang="en-US" dirty="0"/>
              <a:t>是目前输入字符串最常用的方式，现在用写字板输入字符也已经很流行。</a:t>
            </a:r>
          </a:p>
          <a:p>
            <a:pPr lvl="1"/>
            <a:r>
              <a:rPr lang="zh-CN" altLang="en-US" dirty="0"/>
              <a:t>语音输入也是字符串输入以及功能选择的一种输入方法，语音输入需要使用语音识别技术</a:t>
            </a:r>
          </a:p>
        </p:txBody>
      </p:sp>
      <p:pic>
        <p:nvPicPr>
          <p:cNvPr id="4" name="图片 1"/>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123728" y="4288983"/>
            <a:ext cx="2001589" cy="206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258558" y="4314638"/>
            <a:ext cx="1844909" cy="204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07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en-US" altLang="zh-CN" dirty="0" smtClean="0"/>
              <a:t>WIMP</a:t>
            </a:r>
            <a:r>
              <a:rPr lang="zh-CN" altLang="en-US" dirty="0" smtClean="0"/>
              <a:t>用户界面，蕴含语言和文化无关性，并提高了视觉搜索效率，通过菜单、小构件等提供了更丰富的表现形式</a:t>
            </a:r>
            <a:endParaRPr lang="zh-CN" altLang="en-US" dirty="0"/>
          </a:p>
        </p:txBody>
      </p:sp>
      <p:grpSp>
        <p:nvGrpSpPr>
          <p:cNvPr id="25" name="组合 24"/>
          <p:cNvGrpSpPr/>
          <p:nvPr/>
        </p:nvGrpSpPr>
        <p:grpSpPr>
          <a:xfrm>
            <a:off x="1043608" y="3717032"/>
            <a:ext cx="6984776" cy="2539944"/>
            <a:chOff x="1331640" y="3697368"/>
            <a:chExt cx="6984776" cy="2539944"/>
          </a:xfrm>
        </p:grpSpPr>
        <p:sp>
          <p:nvSpPr>
            <p:cNvPr id="4" name="矩形 3"/>
            <p:cNvSpPr/>
            <p:nvPr/>
          </p:nvSpPr>
          <p:spPr>
            <a:xfrm>
              <a:off x="1331640" y="4077072"/>
              <a:ext cx="648072"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用  户</a:t>
              </a:r>
              <a:endParaRPr lang="zh-CN" altLang="en-US" sz="2400" dirty="0"/>
            </a:p>
          </p:txBody>
        </p:sp>
        <p:sp>
          <p:nvSpPr>
            <p:cNvPr id="6" name="矩形 5"/>
            <p:cNvSpPr/>
            <p:nvPr/>
          </p:nvSpPr>
          <p:spPr>
            <a:xfrm>
              <a:off x="2627784" y="4077072"/>
              <a:ext cx="64807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手</a:t>
              </a:r>
              <a:endParaRPr lang="zh-CN" altLang="en-US" sz="2400" dirty="0"/>
            </a:p>
          </p:txBody>
        </p:sp>
        <p:sp>
          <p:nvSpPr>
            <p:cNvPr id="7" name="矩形 6"/>
            <p:cNvSpPr/>
            <p:nvPr/>
          </p:nvSpPr>
          <p:spPr>
            <a:xfrm>
              <a:off x="2627784" y="5085184"/>
              <a:ext cx="64807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眼</a:t>
              </a:r>
              <a:endParaRPr lang="zh-CN" altLang="en-US" sz="2400" dirty="0"/>
            </a:p>
          </p:txBody>
        </p:sp>
        <p:sp>
          <p:nvSpPr>
            <p:cNvPr id="8" name="椭圆 7"/>
            <p:cNvSpPr/>
            <p:nvPr/>
          </p:nvSpPr>
          <p:spPr>
            <a:xfrm>
              <a:off x="3995936" y="4077072"/>
              <a:ext cx="18002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击键</a:t>
              </a:r>
              <a:r>
                <a:rPr lang="en-US" altLang="zh-CN" dirty="0" smtClean="0"/>
                <a:t>/</a:t>
              </a:r>
              <a:r>
                <a:rPr lang="zh-CN" altLang="en-US" dirty="0" smtClean="0"/>
                <a:t>指点</a:t>
              </a:r>
              <a:endParaRPr lang="zh-CN" altLang="en-US" dirty="0"/>
            </a:p>
          </p:txBody>
        </p:sp>
        <p:sp>
          <p:nvSpPr>
            <p:cNvPr id="9" name="椭圆 8"/>
            <p:cNvSpPr/>
            <p:nvPr/>
          </p:nvSpPr>
          <p:spPr>
            <a:xfrm>
              <a:off x="6516216" y="4077072"/>
              <a:ext cx="18002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应用例程</a:t>
              </a:r>
              <a:endParaRPr lang="zh-CN" altLang="en-US" dirty="0"/>
            </a:p>
          </p:txBody>
        </p:sp>
        <p:sp>
          <p:nvSpPr>
            <p:cNvPr id="10" name="椭圆 9"/>
            <p:cNvSpPr/>
            <p:nvPr/>
          </p:nvSpPr>
          <p:spPr>
            <a:xfrm>
              <a:off x="3995936" y="4923166"/>
              <a:ext cx="1800200" cy="9721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窗口、图标、菜单、文本</a:t>
              </a:r>
              <a:endParaRPr lang="zh-CN" altLang="en-US" dirty="0"/>
            </a:p>
          </p:txBody>
        </p:sp>
        <p:sp>
          <p:nvSpPr>
            <p:cNvPr id="11" name="矩形 10"/>
            <p:cNvSpPr/>
            <p:nvPr/>
          </p:nvSpPr>
          <p:spPr>
            <a:xfrm>
              <a:off x="3563888" y="3717032"/>
              <a:ext cx="2736304"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511544" y="3697368"/>
              <a:ext cx="1268296" cy="369332"/>
            </a:xfrm>
            <a:prstGeom prst="rect">
              <a:avLst/>
            </a:prstGeom>
            <a:noFill/>
          </p:spPr>
          <p:txBody>
            <a:bodyPr wrap="none" rtlCol="0">
              <a:spAutoFit/>
            </a:bodyPr>
            <a:lstStyle/>
            <a:p>
              <a:r>
                <a:rPr lang="en-US" altLang="zh-CN" dirty="0" smtClean="0"/>
                <a:t>WIMP</a:t>
              </a:r>
              <a:r>
                <a:rPr lang="zh-CN" altLang="en-US" dirty="0" smtClean="0"/>
                <a:t>界面</a:t>
              </a:r>
              <a:endParaRPr lang="zh-CN" altLang="en-US" dirty="0"/>
            </a:p>
          </p:txBody>
        </p:sp>
        <p:cxnSp>
          <p:nvCxnSpPr>
            <p:cNvPr id="14" name="直接箭头连接符 13"/>
            <p:cNvCxnSpPr>
              <a:endCxn id="6" idx="1"/>
            </p:cNvCxnSpPr>
            <p:nvPr/>
          </p:nvCxnSpPr>
          <p:spPr>
            <a:xfrm>
              <a:off x="1979712" y="4401108"/>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8" idx="2"/>
            </p:cNvCxnSpPr>
            <p:nvPr/>
          </p:nvCxnSpPr>
          <p:spPr>
            <a:xfrm>
              <a:off x="3275856" y="4401108"/>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6"/>
              <a:endCxn id="9" idx="2"/>
            </p:cNvCxnSpPr>
            <p:nvPr/>
          </p:nvCxnSpPr>
          <p:spPr>
            <a:xfrm>
              <a:off x="5796136" y="4401108"/>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3"/>
              <a:endCxn id="10" idx="6"/>
            </p:cNvCxnSpPr>
            <p:nvPr/>
          </p:nvCxnSpPr>
          <p:spPr>
            <a:xfrm flipH="1">
              <a:off x="5796136" y="4630236"/>
              <a:ext cx="983713" cy="7789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2"/>
              <a:endCxn id="7" idx="3"/>
            </p:cNvCxnSpPr>
            <p:nvPr/>
          </p:nvCxnSpPr>
          <p:spPr>
            <a:xfrm flipH="1">
              <a:off x="3275856" y="5409220"/>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1979712" y="5409220"/>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994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a:xfrm>
            <a:off x="1043493" y="2323652"/>
            <a:ext cx="6768867" cy="3508977"/>
          </a:xfrm>
        </p:spPr>
        <p:txBody>
          <a:bodyPr/>
          <a:lstStyle/>
          <a:p>
            <a:r>
              <a:rPr lang="zh-CN" altLang="en-US" dirty="0" smtClean="0">
                <a:solidFill>
                  <a:srgbClr val="C00000"/>
                </a:solidFill>
              </a:rPr>
              <a:t>几何约束</a:t>
            </a:r>
            <a:r>
              <a:rPr lang="zh-CN" altLang="en-US" dirty="0" smtClean="0"/>
              <a:t>：</a:t>
            </a:r>
            <a:r>
              <a:rPr lang="zh-CN" altLang="en-US" dirty="0"/>
              <a:t>可以用于对图形的方向、对齐方式等进行规定和</a:t>
            </a:r>
            <a:r>
              <a:rPr lang="zh-CN" altLang="en-US" dirty="0" smtClean="0"/>
              <a:t>校准</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dirty="0" smtClean="0">
                <a:solidFill>
                  <a:srgbClr val="7030A0"/>
                </a:solidFill>
              </a:rPr>
              <a:t>对定位的约束</a:t>
            </a:r>
            <a:r>
              <a:rPr lang="zh-CN" altLang="en-US" dirty="0" smtClean="0"/>
              <a:t>：定义一个网络，强迫用户输入的点吸附到最近的网格交点处</a:t>
            </a:r>
            <a:endParaRPr lang="en-US" altLang="zh-CN" dirty="0" smtClean="0"/>
          </a:p>
        </p:txBody>
      </p:sp>
      <p:pic>
        <p:nvPicPr>
          <p:cNvPr id="5" name="Picture 3" descr="phothoshop"/>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6431"/>
          <a:stretch/>
        </p:blipFill>
        <p:spPr bwMode="auto">
          <a:xfrm>
            <a:off x="971600" y="4005064"/>
            <a:ext cx="2160240" cy="20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403648" y="6093296"/>
            <a:ext cx="1359668" cy="369332"/>
          </a:xfrm>
          <a:prstGeom prst="rect">
            <a:avLst/>
          </a:prstGeom>
          <a:noFill/>
        </p:spPr>
        <p:txBody>
          <a:bodyPr wrap="none" rtlCol="0">
            <a:spAutoFit/>
          </a:bodyPr>
          <a:lstStyle/>
          <a:p>
            <a:r>
              <a:rPr lang="en-US" altLang="zh-CN" dirty="0" smtClean="0"/>
              <a:t>PS</a:t>
            </a:r>
            <a:r>
              <a:rPr lang="zh-CN" altLang="en-US" dirty="0" smtClean="0"/>
              <a:t>中的网格</a:t>
            </a:r>
            <a:endParaRPr lang="zh-CN"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40" y="3992091"/>
            <a:ext cx="2418384" cy="209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00062" y="6080323"/>
            <a:ext cx="1939955" cy="369332"/>
          </a:xfrm>
          <a:prstGeom prst="rect">
            <a:avLst/>
          </a:prstGeom>
          <a:noFill/>
        </p:spPr>
        <p:txBody>
          <a:bodyPr wrap="none" rtlCol="0">
            <a:spAutoFit/>
          </a:bodyPr>
          <a:lstStyle/>
          <a:p>
            <a:r>
              <a:rPr lang="en-US" altLang="zh-CN" dirty="0" smtClean="0"/>
              <a:t>PPT</a:t>
            </a:r>
            <a:r>
              <a:rPr lang="zh-CN" altLang="en-US" dirty="0" smtClean="0"/>
              <a:t>中的网格设置</a:t>
            </a:r>
            <a:endParaRPr lang="zh-CN" alt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633" y="4050288"/>
            <a:ext cx="2105567" cy="2050157"/>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0798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了解人机交互输入模式</a:t>
            </a:r>
            <a:endParaRPr lang="en-US" altLang="zh-CN" dirty="0" smtClean="0">
              <a:solidFill>
                <a:srgbClr val="C00000"/>
              </a:solidFill>
            </a:endParaRPr>
          </a:p>
          <a:p>
            <a:pPr lvl="1"/>
            <a:r>
              <a:rPr lang="zh-CN" altLang="en-US" dirty="0" smtClean="0"/>
              <a:t>请求模式、采样模式、事件模式</a:t>
            </a:r>
            <a:endParaRPr lang="en-US" altLang="zh-CN" dirty="0" smtClean="0"/>
          </a:p>
          <a:p>
            <a:endParaRPr lang="en-US" altLang="zh-CN" dirty="0">
              <a:solidFill>
                <a:srgbClr val="C00000"/>
              </a:solidFill>
            </a:endParaRPr>
          </a:p>
          <a:p>
            <a:r>
              <a:rPr lang="zh-CN" altLang="en-US" dirty="0" smtClean="0">
                <a:solidFill>
                  <a:srgbClr val="C00000"/>
                </a:solidFill>
              </a:rPr>
              <a:t>了解常见的交互技术</a:t>
            </a:r>
            <a:endParaRPr lang="en-US" altLang="zh-CN" dirty="0" smtClean="0">
              <a:solidFill>
                <a:srgbClr val="C00000"/>
              </a:solidFill>
            </a:endParaRPr>
          </a:p>
          <a:p>
            <a:pPr lvl="1"/>
            <a:r>
              <a:rPr lang="zh-CN" altLang="en-US" dirty="0" smtClean="0"/>
              <a:t>基本交互技术、二维图形交互技术、三维图形交互技术、自然交互技术</a:t>
            </a:r>
            <a:endParaRPr lang="zh-CN" altLang="en-US" dirty="0"/>
          </a:p>
        </p:txBody>
      </p:sp>
    </p:spTree>
    <p:extLst>
      <p:ext uri="{BB962C8B-B14F-4D97-AF65-F5344CB8AC3E}">
        <p14:creationId xmlns:p14="http://schemas.microsoft.com/office/powerpoint/2010/main" val="4179060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noAutofit/>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2</a:t>
            </a:r>
            <a:r>
              <a:rPr lang="zh-CN" altLang="en-US" dirty="0" smtClean="0"/>
              <a:t>）</a:t>
            </a:r>
            <a:r>
              <a:rPr lang="zh-CN" altLang="en-US" dirty="0" smtClean="0">
                <a:solidFill>
                  <a:srgbClr val="7030A0"/>
                </a:solidFill>
              </a:rPr>
              <a:t>方向约束</a:t>
            </a:r>
            <a:r>
              <a:rPr lang="zh-CN" altLang="en-US" dirty="0" smtClean="0"/>
              <a:t>：强迫按照某个方向绘制线段</a:t>
            </a:r>
            <a:endParaRPr lang="en-US" altLang="zh-CN" dirty="0" smtClean="0"/>
          </a:p>
          <a:p>
            <a:pPr marL="68580" indent="0">
              <a:buNone/>
            </a:pPr>
            <a:endParaRPr lang="en-US" altLang="zh-CN" dirty="0"/>
          </a:p>
          <a:p>
            <a:pPr marL="68580" indent="0">
              <a:buNone/>
            </a:pPr>
            <a:endParaRPr lang="en-US" altLang="zh-CN" dirty="0" smtClean="0"/>
          </a:p>
          <a:p>
            <a:pPr marL="68580" indent="0">
              <a:buNone/>
            </a:pPr>
            <a:endParaRPr lang="en-US" altLang="zh-CN" dirty="0"/>
          </a:p>
          <a:p>
            <a:pPr marL="68580" indent="0">
              <a:buNone/>
            </a:pPr>
            <a:endParaRPr lang="en-US" altLang="zh-CN" dirty="0" smtClean="0"/>
          </a:p>
          <a:p>
            <a:pPr lvl="1"/>
            <a:r>
              <a:rPr lang="en-US" altLang="zh-CN" dirty="0" smtClean="0"/>
              <a:t>Word</a:t>
            </a:r>
            <a:r>
              <a:rPr lang="zh-CN" altLang="en-US" dirty="0" smtClean="0"/>
              <a:t>中按</a:t>
            </a:r>
            <a:r>
              <a:rPr lang="en-US" altLang="zh-CN" dirty="0" smtClean="0"/>
              <a:t>shift</a:t>
            </a:r>
            <a:r>
              <a:rPr lang="zh-CN" altLang="en-US" dirty="0" smtClean="0"/>
              <a:t>可锁定纵横比拖动商战，可实现直线沿当前方向缩放</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9606"/>
            <a:ext cx="66675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082" t="76583" r="37007" b="17258"/>
          <a:stretch/>
        </p:blipFill>
        <p:spPr bwMode="auto">
          <a:xfrm>
            <a:off x="3491880" y="6021288"/>
            <a:ext cx="2305640" cy="600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54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normAutofit/>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3</a:t>
            </a:r>
            <a:r>
              <a:rPr lang="zh-CN" altLang="en-US" dirty="0" smtClean="0"/>
              <a:t>）</a:t>
            </a:r>
            <a:r>
              <a:rPr lang="zh-CN" altLang="en-US" dirty="0" smtClean="0">
                <a:solidFill>
                  <a:srgbClr val="7030A0"/>
                </a:solidFill>
              </a:rPr>
              <a:t>引力场</a:t>
            </a:r>
            <a:r>
              <a:rPr lang="zh-CN" altLang="en-US" dirty="0" smtClean="0"/>
              <a:t>：</a:t>
            </a:r>
            <a:r>
              <a:rPr lang="zh-CN" altLang="en-US" dirty="0"/>
              <a:t>是一种定位约束，通过在特定图素（如直线段）周围假想有一个区域，当光标中心落在这个区域内时，就自动地被直线上最近的一个点所代替，就好像一个质点进入了直线周围的引力场，被吸引到这条直线上去一样</a:t>
            </a:r>
            <a:endParaRPr lang="en-US" altLang="zh-CN" dirty="0" smtClean="0"/>
          </a:p>
          <a:p>
            <a:pPr marL="68580" indent="0">
              <a:buNone/>
            </a:pPr>
            <a:endParaRPr lang="en-US" altLang="zh-CN" dirty="0"/>
          </a:p>
          <a:p>
            <a:pPr marL="68580" indent="0">
              <a:buNone/>
            </a:pPr>
            <a:endParaRPr lang="en-US" altLang="zh-CN" dirty="0" smtClean="0"/>
          </a:p>
          <a:p>
            <a:pPr marL="68580" indent="0">
              <a:buNone/>
            </a:pPr>
            <a:endParaRPr lang="en-US" altLang="zh-CN" dirty="0"/>
          </a:p>
          <a:p>
            <a:pPr marL="68580" indent="0">
              <a:buNone/>
            </a:pPr>
            <a:endParaRPr lang="en-US" altLang="zh-CN"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5085184"/>
            <a:ext cx="3600400" cy="1369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90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4</a:t>
            </a:r>
            <a:r>
              <a:rPr lang="zh-CN" altLang="en-US" dirty="0" smtClean="0"/>
              <a:t>）</a:t>
            </a:r>
            <a:r>
              <a:rPr lang="zh-CN" altLang="en-US" dirty="0" smtClean="0">
                <a:solidFill>
                  <a:srgbClr val="7030A0"/>
                </a:solidFill>
              </a:rPr>
              <a:t>拖动</a:t>
            </a:r>
            <a:r>
              <a:rPr lang="zh-CN" altLang="en-US" dirty="0" smtClean="0"/>
              <a:t>：通过移动光标拖动被移动从一个位置到另一个新位置的操作</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221088"/>
            <a:ext cx="22860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4221088"/>
            <a:ext cx="270668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11760" y="5877272"/>
            <a:ext cx="1107996" cy="369332"/>
          </a:xfrm>
          <a:prstGeom prst="rect">
            <a:avLst/>
          </a:prstGeom>
          <a:noFill/>
        </p:spPr>
        <p:txBody>
          <a:bodyPr wrap="none" rtlCol="0">
            <a:spAutoFit/>
          </a:bodyPr>
          <a:lstStyle/>
          <a:p>
            <a:r>
              <a:rPr lang="zh-CN" altLang="en-US" dirty="0" smtClean="0"/>
              <a:t>图形模式</a:t>
            </a:r>
            <a:endParaRPr lang="zh-CN" altLang="en-US" dirty="0"/>
          </a:p>
        </p:txBody>
      </p:sp>
      <p:sp>
        <p:nvSpPr>
          <p:cNvPr id="8" name="TextBox 7"/>
          <p:cNvSpPr txBox="1"/>
          <p:nvPr/>
        </p:nvSpPr>
        <p:spPr>
          <a:xfrm>
            <a:off x="5809074" y="5877272"/>
            <a:ext cx="1107996" cy="369332"/>
          </a:xfrm>
          <a:prstGeom prst="rect">
            <a:avLst/>
          </a:prstGeom>
          <a:noFill/>
        </p:spPr>
        <p:txBody>
          <a:bodyPr wrap="none" rtlCol="0">
            <a:spAutoFit/>
          </a:bodyPr>
          <a:lstStyle/>
          <a:p>
            <a:r>
              <a:rPr lang="zh-CN" altLang="en-US" dirty="0" smtClean="0"/>
              <a:t>图像模式</a:t>
            </a:r>
            <a:endParaRPr lang="zh-CN" altLang="en-US" dirty="0"/>
          </a:p>
        </p:txBody>
      </p:sp>
      <p:sp>
        <p:nvSpPr>
          <p:cNvPr id="9" name="右箭头 8"/>
          <p:cNvSpPr/>
          <p:nvPr/>
        </p:nvSpPr>
        <p:spPr>
          <a:xfrm>
            <a:off x="2771800" y="4797152"/>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871495">
            <a:off x="6121782" y="483510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404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橡皮筋技术</a:t>
            </a:r>
            <a:r>
              <a:rPr lang="zh-CN" altLang="en-US" dirty="0"/>
              <a:t>：被拖动对象的形状和位置随着光标位置的不同而变化。</a:t>
            </a:r>
          </a:p>
          <a:p>
            <a:pPr lvl="1"/>
            <a:r>
              <a:rPr lang="zh-CN" altLang="en-US" dirty="0"/>
              <a:t>不断地进行画图－擦除－画图的过程</a:t>
            </a:r>
          </a:p>
          <a:p>
            <a:endParaRPr lang="zh-CN" altLang="en-US" dirty="0"/>
          </a:p>
        </p:txBody>
      </p:sp>
      <p:pic>
        <p:nvPicPr>
          <p:cNvPr id="4098" name="Picture 2" descr="D:\下载缓存\ezgif.com-video-to-gif (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789040"/>
            <a:ext cx="3352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下载缓存\ezgif.com-video-to-gif (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768690"/>
            <a:ext cx="3352800" cy="251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D:\下载缓存\ezgif.com-video-to-gif (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768690"/>
            <a:ext cx="3352800" cy="251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63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操作柄技术</a:t>
            </a:r>
            <a:r>
              <a:rPr lang="zh-CN" altLang="en-US" dirty="0"/>
              <a:t>：可以用来对图形对象进行缩放、旋转、错切等几何变换。先选择要处理的图形对象，该图形对象的周围会出现操作柄，移动或旋转操作柄就可以实现相应的变换</a:t>
            </a:r>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931230"/>
            <a:ext cx="2867197" cy="2451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15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t>三维交互技术与二维相比，存在两方面的困难：</a:t>
            </a:r>
            <a:endParaRPr lang="en-US" altLang="zh-CN" dirty="0" smtClean="0"/>
          </a:p>
          <a:p>
            <a:pPr marL="68580" indent="0">
              <a:buNone/>
            </a:pPr>
            <a:endParaRPr lang="en-US" altLang="zh-CN" dirty="0" smtClean="0"/>
          </a:p>
          <a:p>
            <a:pPr marL="68580" indent="0">
              <a:buNone/>
            </a:pPr>
            <a:r>
              <a:rPr lang="zh-CN" altLang="en-US" dirty="0" smtClean="0">
                <a:solidFill>
                  <a:srgbClr val="C00000"/>
                </a:solidFill>
              </a:rPr>
              <a:t>困难一</a:t>
            </a:r>
            <a:r>
              <a:rPr lang="zh-CN" altLang="en-US" dirty="0" smtClean="0"/>
              <a:t>：受交互设备的限制</a:t>
            </a:r>
            <a:endParaRPr lang="en-US" altLang="zh-CN" dirty="0" smtClean="0"/>
          </a:p>
          <a:p>
            <a:pPr lvl="1"/>
            <a:r>
              <a:rPr lang="zh-CN" altLang="en-US" dirty="0"/>
              <a:t>三维交互</a:t>
            </a:r>
            <a:r>
              <a:rPr lang="zh-CN" altLang="en-US" dirty="0" smtClean="0"/>
              <a:t>技术需要采用</a:t>
            </a:r>
            <a:r>
              <a:rPr lang="zh-CN" altLang="en-US" dirty="0"/>
              <a:t>六</a:t>
            </a:r>
            <a:r>
              <a:rPr lang="zh-CN" altLang="en-US" dirty="0" smtClean="0"/>
              <a:t>自由度的输入设备，</a:t>
            </a:r>
            <a:r>
              <a:rPr lang="zh-CN" altLang="en-US" dirty="0"/>
              <a:t>而现在流行的用于桌面型图形界面的交互设备，如鼠标、轨迹球、触摸屏等只有两个自由度</a:t>
            </a:r>
            <a:r>
              <a:rPr lang="en-US" altLang="zh-CN" dirty="0"/>
              <a:t>(</a:t>
            </a:r>
            <a:r>
              <a:rPr lang="zh-CN" altLang="en-US" dirty="0"/>
              <a:t>沿平面</a:t>
            </a:r>
            <a:r>
              <a:rPr lang="en-US" altLang="zh-CN" dirty="0"/>
              <a:t>X</a:t>
            </a:r>
            <a:r>
              <a:rPr lang="zh-CN" altLang="en-US" dirty="0"/>
              <a:t>、</a:t>
            </a:r>
            <a:r>
              <a:rPr lang="en-US" altLang="zh-CN" dirty="0"/>
              <a:t>Y</a:t>
            </a:r>
            <a:r>
              <a:rPr lang="zh-CN" altLang="en-US" dirty="0"/>
              <a:t>轴平移</a:t>
            </a:r>
            <a:r>
              <a:rPr lang="en-US" altLang="zh-CN" dirty="0"/>
              <a:t>)</a:t>
            </a:r>
            <a:endParaRPr lang="zh-CN" altLang="en-US" dirty="0"/>
          </a:p>
        </p:txBody>
      </p:sp>
    </p:spTree>
    <p:extLst>
      <p:ext uri="{BB962C8B-B14F-4D97-AF65-F5344CB8AC3E}">
        <p14:creationId xmlns:p14="http://schemas.microsoft.com/office/powerpoint/2010/main" val="228528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t>三维交互技术与二维相比，存在两方面的困难：</a:t>
            </a:r>
            <a:endParaRPr lang="en-US" altLang="zh-CN" dirty="0" smtClean="0"/>
          </a:p>
          <a:p>
            <a:pPr marL="68580" indent="0">
              <a:buNone/>
            </a:pPr>
            <a:endParaRPr lang="en-US" altLang="zh-CN" dirty="0" smtClean="0"/>
          </a:p>
          <a:p>
            <a:pPr marL="68580" indent="0">
              <a:buNone/>
            </a:pPr>
            <a:r>
              <a:rPr lang="zh-CN" altLang="en-US" dirty="0" smtClean="0">
                <a:solidFill>
                  <a:srgbClr val="C00000"/>
                </a:solidFill>
              </a:rPr>
              <a:t>困难</a:t>
            </a:r>
            <a:r>
              <a:rPr lang="zh-CN" altLang="en-US" dirty="0">
                <a:solidFill>
                  <a:srgbClr val="C00000"/>
                </a:solidFill>
              </a:rPr>
              <a:t>二</a:t>
            </a:r>
            <a:r>
              <a:rPr lang="zh-CN" altLang="en-US" dirty="0" smtClean="0"/>
              <a:t>：缺少深度信息</a:t>
            </a:r>
            <a:endParaRPr lang="en-US" altLang="zh-CN" dirty="0" smtClean="0"/>
          </a:p>
          <a:p>
            <a:pPr lvl="1"/>
            <a:r>
              <a:rPr lang="zh-CN" altLang="en-US" dirty="0" smtClean="0"/>
              <a:t>现有的</a:t>
            </a:r>
            <a:r>
              <a:rPr lang="en-US" altLang="zh-CN" dirty="0" smtClean="0"/>
              <a:t>WIMP</a:t>
            </a:r>
            <a:r>
              <a:rPr lang="zh-CN" altLang="en-US" dirty="0"/>
              <a:t>（窗口、图标、菜单）界面都是二维的的，用户难以区分屏幕上光标选择到对象的深度值和其他显示对象的深度值</a:t>
            </a:r>
          </a:p>
        </p:txBody>
      </p:sp>
    </p:spTree>
    <p:extLst>
      <p:ext uri="{BB962C8B-B14F-4D97-AF65-F5344CB8AC3E}">
        <p14:creationId xmlns:p14="http://schemas.microsoft.com/office/powerpoint/2010/main" val="298905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三维图形交互技术</a:t>
            </a:r>
          </a:p>
        </p:txBody>
      </p:sp>
      <p:sp>
        <p:nvSpPr>
          <p:cNvPr id="3" name="内容占位符 2"/>
          <p:cNvSpPr>
            <a:spLocks noGrp="1"/>
          </p:cNvSpPr>
          <p:nvPr>
            <p:ph idx="1"/>
          </p:nvPr>
        </p:nvSpPr>
        <p:spPr/>
        <p:txBody>
          <a:bodyPr>
            <a:noAutofit/>
          </a:bodyPr>
          <a:lstStyle/>
          <a:p>
            <a:r>
              <a:rPr lang="zh-CN" altLang="en-US" dirty="0" smtClean="0">
                <a:solidFill>
                  <a:srgbClr val="C00000"/>
                </a:solidFill>
              </a:rPr>
              <a:t>直接操作</a:t>
            </a:r>
            <a:r>
              <a:rPr lang="zh-CN" altLang="en-US" dirty="0" smtClean="0"/>
              <a:t>：用一个由六自由度三维输入装置控制的</a:t>
            </a:r>
            <a:r>
              <a:rPr lang="zh-CN" altLang="en-US" dirty="0" smtClean="0">
                <a:solidFill>
                  <a:srgbClr val="C00000"/>
                </a:solidFill>
              </a:rPr>
              <a:t>三维光标</a:t>
            </a:r>
            <a:r>
              <a:rPr lang="zh-CN" altLang="en-US" dirty="0" smtClean="0"/>
              <a:t>来实现对象的操作</a:t>
            </a:r>
            <a:endParaRPr lang="en-US" altLang="zh-CN" dirty="0" smtClean="0"/>
          </a:p>
          <a:p>
            <a:pPr lvl="1"/>
            <a:r>
              <a:rPr lang="zh-CN" altLang="en-US" dirty="0" smtClean="0">
                <a:solidFill>
                  <a:srgbClr val="7030A0"/>
                </a:solidFill>
              </a:rPr>
              <a:t>要有深度感</a:t>
            </a:r>
            <a:r>
              <a:rPr lang="zh-CN" altLang="en-US" dirty="0" smtClean="0"/>
              <a:t>：光标与观察者具有近大远小的视觉效果</a:t>
            </a:r>
            <a:endParaRPr lang="en-US" altLang="zh-CN" dirty="0" smtClean="0"/>
          </a:p>
          <a:p>
            <a:pPr lvl="1"/>
            <a:r>
              <a:rPr lang="zh-CN" altLang="en-US" dirty="0">
                <a:solidFill>
                  <a:srgbClr val="7030A0"/>
                </a:solidFill>
              </a:rPr>
              <a:t>要有空间感</a:t>
            </a:r>
            <a:r>
              <a:rPr lang="zh-CN" altLang="en-US" dirty="0"/>
              <a:t>：光标在遇到物体</a:t>
            </a:r>
            <a:r>
              <a:rPr lang="zh-CN" altLang="en-US" dirty="0" smtClean="0"/>
              <a:t>时</a:t>
            </a:r>
            <a:endParaRPr lang="en-US" altLang="zh-CN" dirty="0" smtClean="0"/>
          </a:p>
          <a:p>
            <a:pPr marL="365760" lvl="1" indent="0">
              <a:buNone/>
            </a:pPr>
            <a:r>
              <a:rPr lang="en-US" altLang="zh-CN" dirty="0"/>
              <a:t> </a:t>
            </a:r>
            <a:r>
              <a:rPr lang="en-US" altLang="zh-CN" dirty="0" smtClean="0"/>
              <a:t>   </a:t>
            </a:r>
            <a:r>
              <a:rPr lang="zh-CN" altLang="en-US" dirty="0" smtClean="0"/>
              <a:t>不能进入</a:t>
            </a:r>
            <a:r>
              <a:rPr lang="zh-CN" altLang="en-US" dirty="0"/>
              <a:t>到或穿过物体</a:t>
            </a:r>
            <a:r>
              <a:rPr lang="zh-CN" altLang="en-US" dirty="0" smtClean="0"/>
              <a:t>内部</a:t>
            </a:r>
            <a:endParaRPr lang="en-US" altLang="zh-CN" dirty="0" smtClean="0"/>
          </a:p>
          <a:p>
            <a:pPr lvl="1"/>
            <a:r>
              <a:rPr lang="zh-CN" altLang="en-US" dirty="0">
                <a:solidFill>
                  <a:srgbClr val="7030A0"/>
                </a:solidFill>
              </a:rPr>
              <a:t>增加额外的深度</a:t>
            </a:r>
            <a:r>
              <a:rPr lang="zh-CN" altLang="en-US" dirty="0" smtClean="0">
                <a:solidFill>
                  <a:srgbClr val="7030A0"/>
                </a:solidFill>
              </a:rPr>
              <a:t>线索</a:t>
            </a:r>
            <a:r>
              <a:rPr lang="zh-CN" altLang="en-US" dirty="0" smtClean="0"/>
              <a:t>：采用半透</a:t>
            </a:r>
            <a:endParaRPr lang="en-US" altLang="zh-CN" dirty="0" smtClean="0"/>
          </a:p>
          <a:p>
            <a:pPr marL="365760" lvl="1" indent="0">
              <a:buNone/>
            </a:pPr>
            <a:r>
              <a:rPr lang="en-US" altLang="zh-CN" dirty="0"/>
              <a:t> </a:t>
            </a:r>
            <a:r>
              <a:rPr lang="en-US" altLang="zh-CN" dirty="0" smtClean="0"/>
              <a:t>   </a:t>
            </a:r>
            <a:r>
              <a:rPr lang="zh-CN" altLang="en-US" dirty="0" smtClean="0"/>
              <a:t>明的光标</a:t>
            </a:r>
            <a:endParaRPr lang="en-US" altLang="zh-CN" dirty="0" smtClean="0"/>
          </a:p>
          <a:p>
            <a:pPr lvl="1"/>
            <a:r>
              <a:rPr lang="zh-CN" altLang="en-US" dirty="0" smtClean="0">
                <a:solidFill>
                  <a:srgbClr val="7030A0"/>
                </a:solidFill>
              </a:rPr>
              <a:t>表现更形象</a:t>
            </a:r>
            <a:r>
              <a:rPr lang="zh-CN" altLang="en-US" dirty="0" smtClean="0"/>
              <a:t>：光标是人手的三维</a:t>
            </a:r>
            <a:endParaRPr lang="en-US" altLang="zh-CN" dirty="0" smtClean="0"/>
          </a:p>
          <a:p>
            <a:pPr marL="365760" lvl="1" indent="0">
              <a:buNone/>
            </a:pPr>
            <a:r>
              <a:rPr lang="en-US" altLang="zh-CN" dirty="0"/>
              <a:t> </a:t>
            </a:r>
            <a:r>
              <a:rPr lang="en-US" altLang="zh-CN" dirty="0" smtClean="0"/>
              <a:t>   </a:t>
            </a:r>
            <a:r>
              <a:rPr lang="zh-CN" altLang="en-US" dirty="0" smtClean="0"/>
              <a:t>模型，很容易实现平移和旋转</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717031"/>
            <a:ext cx="2664296" cy="202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48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LeapJS Widgets Pla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9743" y="4365104"/>
            <a:ext cx="3524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三维</a:t>
            </a:r>
            <a:r>
              <a:rPr lang="en-US" altLang="zh-CN" dirty="0" smtClean="0">
                <a:solidFill>
                  <a:srgbClr val="C00000"/>
                </a:solidFill>
              </a:rPr>
              <a:t>Widgets</a:t>
            </a:r>
            <a:r>
              <a:rPr lang="zh-CN" altLang="en-US" dirty="0" smtClean="0"/>
              <a:t>：类似于二维</a:t>
            </a:r>
            <a:r>
              <a:rPr lang="en-US" altLang="zh-CN" dirty="0" smtClean="0"/>
              <a:t>WIMP</a:t>
            </a:r>
            <a:r>
              <a:rPr lang="zh-CN" altLang="en-US" dirty="0" smtClean="0"/>
              <a:t>，设计出三维空间中菜单、按钮等小组件（</a:t>
            </a:r>
            <a:r>
              <a:rPr lang="en-US" altLang="zh-CN" dirty="0" smtClean="0"/>
              <a:t>Widgets</a:t>
            </a:r>
            <a:r>
              <a:rPr lang="zh-CN" altLang="en-US" dirty="0" smtClean="0"/>
              <a:t>）用于在三维界面中进行交互</a:t>
            </a:r>
            <a:endParaRPr lang="en-US" altLang="zh-CN" dirty="0" smtClean="0"/>
          </a:p>
          <a:p>
            <a:r>
              <a:rPr lang="zh-CN" altLang="en-US" dirty="0" smtClean="0"/>
              <a:t>现有的三维</a:t>
            </a:r>
            <a:r>
              <a:rPr lang="en-US" altLang="zh-CN" dirty="0" smtClean="0"/>
              <a:t>Widgets</a:t>
            </a:r>
            <a:r>
              <a:rPr lang="zh-CN" altLang="en-US" dirty="0" smtClean="0"/>
              <a:t>有漂浮的菜单、用于拾取物体的手等</a:t>
            </a:r>
            <a:endParaRPr lang="zh-CN" altLang="en-US" dirty="0"/>
          </a:p>
        </p:txBody>
      </p:sp>
      <p:pic>
        <p:nvPicPr>
          <p:cNvPr id="1026" name="Picture 2" descr="VR Coll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92695"/>
            <a:ext cx="2952328" cy="1595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pJS Widgets Butt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365104"/>
            <a:ext cx="3524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5696" y="6165304"/>
            <a:ext cx="907621" cy="369332"/>
          </a:xfrm>
          <a:prstGeom prst="rect">
            <a:avLst/>
          </a:prstGeom>
          <a:noFill/>
        </p:spPr>
        <p:txBody>
          <a:bodyPr wrap="none" rtlCol="0">
            <a:spAutoFit/>
          </a:bodyPr>
          <a:lstStyle/>
          <a:p>
            <a:r>
              <a:rPr lang="en-US" altLang="zh-CN" dirty="0" smtClean="0"/>
              <a:t>Button</a:t>
            </a:r>
            <a:endParaRPr lang="zh-CN" altLang="en-US" dirty="0"/>
          </a:p>
        </p:txBody>
      </p:sp>
      <p:sp>
        <p:nvSpPr>
          <p:cNvPr id="8" name="TextBox 7"/>
          <p:cNvSpPr txBox="1"/>
          <p:nvPr/>
        </p:nvSpPr>
        <p:spPr>
          <a:xfrm>
            <a:off x="6078057" y="6165304"/>
            <a:ext cx="816249" cy="369332"/>
          </a:xfrm>
          <a:prstGeom prst="rect">
            <a:avLst/>
          </a:prstGeom>
          <a:noFill/>
        </p:spPr>
        <p:txBody>
          <a:bodyPr wrap="none" rtlCol="0">
            <a:spAutoFit/>
          </a:bodyPr>
          <a:lstStyle/>
          <a:p>
            <a:r>
              <a:rPr lang="en-US" altLang="zh-CN" dirty="0" smtClean="0"/>
              <a:t>Plane</a:t>
            </a:r>
            <a:endParaRPr lang="zh-CN" altLang="en-US" dirty="0"/>
          </a:p>
        </p:txBody>
      </p:sp>
    </p:spTree>
    <p:extLst>
      <p:ext uri="{BB962C8B-B14F-4D97-AF65-F5344CB8AC3E}">
        <p14:creationId xmlns:p14="http://schemas.microsoft.com/office/powerpoint/2010/main" val="4089701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noAutofit/>
          </a:bodyPr>
          <a:lstStyle/>
          <a:p>
            <a:r>
              <a:rPr lang="en-US" altLang="zh-CN" dirty="0"/>
              <a:t>1992</a:t>
            </a:r>
            <a:r>
              <a:rPr lang="zh-CN" altLang="en-US" dirty="0"/>
              <a:t>年美国</a:t>
            </a:r>
            <a:r>
              <a:rPr lang="en-US" altLang="zh-CN" dirty="0"/>
              <a:t>Brown</a:t>
            </a:r>
            <a:r>
              <a:rPr lang="zh-CN" altLang="en-US" dirty="0"/>
              <a:t>大学计算机系提出三维</a:t>
            </a:r>
            <a:r>
              <a:rPr lang="en-US" altLang="zh-CN" dirty="0"/>
              <a:t>Widget</a:t>
            </a:r>
            <a:r>
              <a:rPr lang="zh-CN" altLang="en-US" dirty="0"/>
              <a:t>设计</a:t>
            </a:r>
            <a:r>
              <a:rPr lang="zh-CN" altLang="en-US" dirty="0" smtClean="0"/>
              <a:t>原则：</a:t>
            </a:r>
            <a:endParaRPr lang="en-US" altLang="zh-CN" dirty="0" smtClean="0"/>
          </a:p>
          <a:p>
            <a:pPr lvl="1"/>
            <a:r>
              <a:rPr lang="zh-CN" altLang="en-US" dirty="0">
                <a:solidFill>
                  <a:srgbClr val="C00000"/>
                </a:solidFill>
              </a:rPr>
              <a:t>三维</a:t>
            </a:r>
            <a:r>
              <a:rPr lang="en-US" altLang="zh-CN" dirty="0">
                <a:solidFill>
                  <a:srgbClr val="C00000"/>
                </a:solidFill>
              </a:rPr>
              <a:t>Widget</a:t>
            </a:r>
            <a:r>
              <a:rPr lang="zh-CN" altLang="en-US" dirty="0">
                <a:solidFill>
                  <a:srgbClr val="C00000"/>
                </a:solidFill>
              </a:rPr>
              <a:t>的几何形状应能表示其</a:t>
            </a:r>
            <a:r>
              <a:rPr lang="zh-CN" altLang="en-US" dirty="0" smtClean="0">
                <a:solidFill>
                  <a:srgbClr val="C00000"/>
                </a:solidFill>
              </a:rPr>
              <a:t>用途</a:t>
            </a:r>
            <a:r>
              <a:rPr lang="zh-CN" altLang="en-US" dirty="0"/>
              <a:t>，如一个用来扭曲物体的</a:t>
            </a:r>
            <a:r>
              <a:rPr lang="en-US" altLang="zh-CN" dirty="0"/>
              <a:t>Widget</a:t>
            </a:r>
            <a:r>
              <a:rPr lang="zh-CN" altLang="en-US" dirty="0"/>
              <a:t>，最好本身就是一个扭曲的</a:t>
            </a:r>
            <a:r>
              <a:rPr lang="zh-CN" altLang="en-US" dirty="0" smtClean="0"/>
              <a:t>物体</a:t>
            </a:r>
            <a:endParaRPr lang="en-US" altLang="zh-CN" dirty="0" smtClean="0"/>
          </a:p>
          <a:p>
            <a:pPr lvl="1"/>
            <a:r>
              <a:rPr lang="zh-CN" altLang="en-US" dirty="0">
                <a:solidFill>
                  <a:srgbClr val="C00000"/>
                </a:solidFill>
              </a:rPr>
              <a:t>适当选择</a:t>
            </a:r>
            <a:r>
              <a:rPr lang="en-US" altLang="zh-CN" dirty="0">
                <a:solidFill>
                  <a:srgbClr val="C00000"/>
                </a:solidFill>
              </a:rPr>
              <a:t>Widget</a:t>
            </a:r>
            <a:r>
              <a:rPr lang="zh-CN" altLang="en-US" dirty="0">
                <a:solidFill>
                  <a:srgbClr val="C00000"/>
                </a:solidFill>
              </a:rPr>
              <a:t>控制的自由度</a:t>
            </a:r>
            <a:r>
              <a:rPr lang="zh-CN" altLang="en-US" dirty="0"/>
              <a:t>，可以固定或者自动计算某些自由度的</a:t>
            </a:r>
            <a:r>
              <a:rPr lang="zh-CN" altLang="en-US" dirty="0" smtClean="0"/>
              <a:t>值</a:t>
            </a:r>
            <a:endParaRPr lang="en-US" altLang="zh-CN" dirty="0" smtClean="0"/>
          </a:p>
          <a:p>
            <a:pPr lvl="1"/>
            <a:r>
              <a:rPr lang="zh-CN" altLang="en-US" dirty="0">
                <a:solidFill>
                  <a:srgbClr val="C00000"/>
                </a:solidFill>
              </a:rPr>
              <a:t>根据三维用户界面的用途确定</a:t>
            </a:r>
            <a:r>
              <a:rPr lang="en-US" altLang="zh-CN" dirty="0">
                <a:solidFill>
                  <a:srgbClr val="C00000"/>
                </a:solidFill>
              </a:rPr>
              <a:t>Widget</a:t>
            </a:r>
            <a:r>
              <a:rPr lang="zh-CN" altLang="en-US" dirty="0">
                <a:solidFill>
                  <a:srgbClr val="C00000"/>
                </a:solidFill>
              </a:rPr>
              <a:t>的功能</a:t>
            </a:r>
            <a:r>
              <a:rPr lang="zh-CN" altLang="en-US" dirty="0"/>
              <a:t>，用于艺术和娱乐</a:t>
            </a:r>
            <a:r>
              <a:rPr lang="zh-CN" altLang="en-US" dirty="0" smtClean="0"/>
              <a:t>的，使</a:t>
            </a:r>
            <a:r>
              <a:rPr lang="zh-CN" altLang="en-US" dirty="0"/>
              <a:t>画面看起来像的操作就可以；用于工业设计和制造的必须保证交互操作参数的精确性</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61" y="-25992"/>
            <a:ext cx="4716016" cy="158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86537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人机交互输入模型</a:t>
            </a:r>
            <a:endParaRPr lang="zh-CN" altLang="en-US" dirty="0"/>
          </a:p>
        </p:txBody>
      </p:sp>
      <p:sp>
        <p:nvSpPr>
          <p:cNvPr id="3" name="内容占位符 2"/>
          <p:cNvSpPr>
            <a:spLocks noGrp="1"/>
          </p:cNvSpPr>
          <p:nvPr>
            <p:ph idx="1"/>
          </p:nvPr>
        </p:nvSpPr>
        <p:spPr/>
        <p:txBody>
          <a:bodyPr/>
          <a:lstStyle/>
          <a:p>
            <a:r>
              <a:rPr lang="zh-CN" altLang="en-US" dirty="0" smtClean="0"/>
              <a:t>一个应用程序，可能涉及多台输入设备</a:t>
            </a:r>
            <a:endParaRPr lang="en-US" altLang="zh-CN" dirty="0" smtClean="0"/>
          </a:p>
          <a:p>
            <a:pPr lvl="1"/>
            <a:r>
              <a:rPr lang="zh-CN" altLang="en-US" dirty="0" smtClean="0">
                <a:solidFill>
                  <a:srgbClr val="7030A0"/>
                </a:solidFill>
              </a:rPr>
              <a:t>录制视频，需要摄像头和麦克风</a:t>
            </a:r>
            <a:endParaRPr lang="en-US" altLang="zh-CN" dirty="0" smtClean="0">
              <a:solidFill>
                <a:srgbClr val="7030A0"/>
              </a:solidFill>
            </a:endParaRPr>
          </a:p>
          <a:p>
            <a:r>
              <a:rPr lang="zh-CN" altLang="en-US" dirty="0" smtClean="0"/>
              <a:t>一台输入设备，可能服务多个任务</a:t>
            </a:r>
            <a:endParaRPr lang="en-US" altLang="zh-CN" dirty="0" smtClean="0"/>
          </a:p>
          <a:p>
            <a:pPr lvl="1"/>
            <a:r>
              <a:rPr lang="zh-CN" altLang="en-US" dirty="0" smtClean="0">
                <a:solidFill>
                  <a:srgbClr val="7030A0"/>
                </a:solidFill>
              </a:rPr>
              <a:t>扫描打印一体机同时执行扫描和打印任务</a:t>
            </a:r>
            <a:endParaRPr lang="en-US" altLang="zh-CN" dirty="0">
              <a:solidFill>
                <a:srgbClr val="7030A0"/>
              </a:solidFill>
            </a:endParaRPr>
          </a:p>
          <a:p>
            <a:r>
              <a:rPr lang="zh-CN" altLang="en-US" dirty="0" smtClean="0"/>
              <a:t>如何对输入设备和任务进行合理调度？</a:t>
            </a:r>
            <a:endParaRPr lang="zh-CN" altLang="en-US" dirty="0"/>
          </a:p>
        </p:txBody>
      </p:sp>
      <p:sp>
        <p:nvSpPr>
          <p:cNvPr id="4" name="下箭头 3"/>
          <p:cNvSpPr/>
          <p:nvPr/>
        </p:nvSpPr>
        <p:spPr>
          <a:xfrm>
            <a:off x="4308356" y="454132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3816494" y="4973368"/>
            <a:ext cx="1415772" cy="461665"/>
          </a:xfrm>
          <a:prstGeom prst="rect">
            <a:avLst/>
          </a:prstGeom>
          <a:noFill/>
        </p:spPr>
        <p:txBody>
          <a:bodyPr wrap="none" rtlCol="0">
            <a:spAutoFit/>
          </a:bodyPr>
          <a:lstStyle/>
          <a:p>
            <a:r>
              <a:rPr lang="zh-CN" altLang="en-US" sz="2400" dirty="0" smtClean="0">
                <a:solidFill>
                  <a:srgbClr val="C00000"/>
                </a:solidFill>
              </a:rPr>
              <a:t>输入模型</a:t>
            </a:r>
            <a:endParaRPr lang="zh-CN" altLang="en-US" sz="2400" dirty="0">
              <a:solidFill>
                <a:srgbClr val="C00000"/>
              </a:solidFill>
            </a:endParaRPr>
          </a:p>
        </p:txBody>
      </p:sp>
      <p:sp>
        <p:nvSpPr>
          <p:cNvPr id="6" name="TextBox 5"/>
          <p:cNvSpPr txBox="1"/>
          <p:nvPr/>
        </p:nvSpPr>
        <p:spPr>
          <a:xfrm>
            <a:off x="1860084" y="5919663"/>
            <a:ext cx="1415772" cy="461665"/>
          </a:xfrm>
          <a:prstGeom prst="rect">
            <a:avLst/>
          </a:prstGeom>
          <a:noFill/>
        </p:spPr>
        <p:txBody>
          <a:bodyPr wrap="none" rtlCol="0">
            <a:spAutoFit/>
          </a:bodyPr>
          <a:lstStyle/>
          <a:p>
            <a:r>
              <a:rPr lang="zh-CN" altLang="en-US" sz="2400" dirty="0" smtClean="0">
                <a:solidFill>
                  <a:schemeClr val="tx2"/>
                </a:solidFill>
              </a:rPr>
              <a:t>请求模式</a:t>
            </a:r>
            <a:endParaRPr lang="zh-CN" altLang="en-US" sz="2400" dirty="0">
              <a:solidFill>
                <a:schemeClr val="tx2"/>
              </a:solidFill>
            </a:endParaRPr>
          </a:p>
        </p:txBody>
      </p:sp>
      <p:sp>
        <p:nvSpPr>
          <p:cNvPr id="7" name="TextBox 6"/>
          <p:cNvSpPr txBox="1"/>
          <p:nvPr/>
        </p:nvSpPr>
        <p:spPr>
          <a:xfrm>
            <a:off x="3816494" y="5919663"/>
            <a:ext cx="1415772" cy="461665"/>
          </a:xfrm>
          <a:prstGeom prst="rect">
            <a:avLst/>
          </a:prstGeom>
          <a:noFill/>
        </p:spPr>
        <p:txBody>
          <a:bodyPr wrap="none" rtlCol="0">
            <a:spAutoFit/>
          </a:bodyPr>
          <a:lstStyle/>
          <a:p>
            <a:r>
              <a:rPr lang="zh-CN" altLang="en-US" sz="2400" dirty="0" smtClean="0">
                <a:solidFill>
                  <a:schemeClr val="tx2"/>
                </a:solidFill>
              </a:rPr>
              <a:t>采样模式</a:t>
            </a:r>
            <a:endParaRPr lang="zh-CN" altLang="en-US" sz="2400" dirty="0">
              <a:solidFill>
                <a:schemeClr val="tx2"/>
              </a:solidFill>
            </a:endParaRPr>
          </a:p>
        </p:txBody>
      </p:sp>
      <p:sp>
        <p:nvSpPr>
          <p:cNvPr id="8" name="TextBox 7"/>
          <p:cNvSpPr txBox="1"/>
          <p:nvPr/>
        </p:nvSpPr>
        <p:spPr>
          <a:xfrm>
            <a:off x="5964540" y="5919663"/>
            <a:ext cx="1415772" cy="461665"/>
          </a:xfrm>
          <a:prstGeom prst="rect">
            <a:avLst/>
          </a:prstGeom>
          <a:noFill/>
        </p:spPr>
        <p:txBody>
          <a:bodyPr wrap="none" rtlCol="0">
            <a:spAutoFit/>
          </a:bodyPr>
          <a:lstStyle/>
          <a:p>
            <a:r>
              <a:rPr lang="zh-CN" altLang="en-US" sz="2400" dirty="0" smtClean="0">
                <a:solidFill>
                  <a:schemeClr val="tx2"/>
                </a:solidFill>
              </a:rPr>
              <a:t>事件模式</a:t>
            </a:r>
            <a:endParaRPr lang="zh-CN" altLang="en-US" sz="2400" dirty="0">
              <a:solidFill>
                <a:schemeClr val="tx2"/>
              </a:solidFill>
            </a:endParaRPr>
          </a:p>
        </p:txBody>
      </p:sp>
      <p:cxnSp>
        <p:nvCxnSpPr>
          <p:cNvPr id="10" name="肘形连接符 9"/>
          <p:cNvCxnSpPr>
            <a:stCxn id="5" idx="2"/>
            <a:endCxn id="6" idx="0"/>
          </p:cNvCxnSpPr>
          <p:nvPr/>
        </p:nvCxnSpPr>
        <p:spPr>
          <a:xfrm rot="5400000">
            <a:off x="3303860" y="4699143"/>
            <a:ext cx="484630" cy="195641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5" idx="2"/>
            <a:endCxn id="7" idx="0"/>
          </p:cNvCxnSpPr>
          <p:nvPr/>
        </p:nvCxnSpPr>
        <p:spPr>
          <a:xfrm rot="5400000">
            <a:off x="4282065" y="5677348"/>
            <a:ext cx="484630" cy="12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2"/>
            <a:endCxn id="8" idx="0"/>
          </p:cNvCxnSpPr>
          <p:nvPr/>
        </p:nvCxnSpPr>
        <p:spPr>
          <a:xfrm rot="16200000" flipH="1">
            <a:off x="5356088" y="4603325"/>
            <a:ext cx="484630" cy="214804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par>
                          <p:cTn id="50" fill="hold">
                            <p:stCondLst>
                              <p:cond delay="20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a:xfrm>
            <a:off x="1043493" y="2323652"/>
            <a:ext cx="4176580" cy="3508977"/>
          </a:xfrm>
        </p:spPr>
        <p:txBody>
          <a:bodyPr>
            <a:noAutofit/>
          </a:bodyPr>
          <a:lstStyle/>
          <a:p>
            <a:r>
              <a:rPr lang="zh-CN" altLang="en-US" dirty="0">
                <a:solidFill>
                  <a:srgbClr val="C00000"/>
                </a:solidFill>
              </a:rPr>
              <a:t>三视图输入</a:t>
            </a:r>
            <a:r>
              <a:rPr lang="zh-CN" altLang="en-US" dirty="0"/>
              <a:t>：用二维输入设备在一定程度上实现三维的</a:t>
            </a:r>
            <a:r>
              <a:rPr lang="zh-CN" altLang="en-US" dirty="0" smtClean="0"/>
              <a:t>输入（</a:t>
            </a:r>
            <a:r>
              <a:rPr lang="en-US" altLang="zh-CN" dirty="0" smtClean="0"/>
              <a:t>3DMAX</a:t>
            </a:r>
            <a:r>
              <a:rPr lang="zh-CN" altLang="en-US" dirty="0" smtClean="0"/>
              <a:t>）</a:t>
            </a:r>
            <a:endParaRPr lang="en-US" altLang="zh-CN" dirty="0" smtClean="0"/>
          </a:p>
          <a:p>
            <a:pPr lvl="1"/>
            <a:r>
              <a:rPr lang="zh-CN" altLang="en-US" dirty="0">
                <a:solidFill>
                  <a:srgbClr val="7030A0"/>
                </a:solidFill>
              </a:rPr>
              <a:t>点输入</a:t>
            </a:r>
            <a:r>
              <a:rPr lang="zh-CN" altLang="en-US" dirty="0"/>
              <a:t>：两个视图上把点的对应位置指定后便唯一</a:t>
            </a:r>
            <a:r>
              <a:rPr lang="zh-CN" altLang="en-US" dirty="0" smtClean="0"/>
              <a:t>确定</a:t>
            </a:r>
            <a:endParaRPr lang="en-US" altLang="zh-CN" dirty="0" smtClean="0"/>
          </a:p>
          <a:p>
            <a:pPr lvl="1"/>
            <a:r>
              <a:rPr lang="zh-CN" altLang="en-US" dirty="0" smtClean="0">
                <a:solidFill>
                  <a:srgbClr val="7030A0"/>
                </a:solidFill>
              </a:rPr>
              <a:t>线输入</a:t>
            </a:r>
            <a:r>
              <a:rPr lang="zh-CN" altLang="en-US" dirty="0"/>
              <a:t>：把直线段上两端点在三视图上</a:t>
            </a:r>
            <a:r>
              <a:rPr lang="zh-CN" altLang="en-US" dirty="0" smtClean="0"/>
              <a:t>输入</a:t>
            </a:r>
            <a:endParaRPr lang="en-US" altLang="zh-CN" dirty="0" smtClean="0"/>
          </a:p>
          <a:p>
            <a:pPr lvl="1"/>
            <a:r>
              <a:rPr lang="zh-CN" altLang="en-US" dirty="0">
                <a:solidFill>
                  <a:srgbClr val="7030A0"/>
                </a:solidFill>
              </a:rPr>
              <a:t>面输入</a:t>
            </a:r>
            <a:r>
              <a:rPr lang="zh-CN" altLang="en-US" dirty="0"/>
              <a:t>：把一个面上的各顶点在三视图上</a:t>
            </a:r>
            <a:r>
              <a:rPr lang="zh-CN" altLang="en-US" dirty="0" smtClean="0"/>
              <a:t>输入</a:t>
            </a:r>
            <a:endParaRPr lang="en-US" altLang="zh-CN" dirty="0" smtClean="0"/>
          </a:p>
          <a:p>
            <a:pPr lvl="1"/>
            <a:r>
              <a:rPr lang="zh-CN" altLang="en-US" dirty="0">
                <a:solidFill>
                  <a:srgbClr val="7030A0"/>
                </a:solidFill>
              </a:rPr>
              <a:t>多面体输入</a:t>
            </a:r>
            <a:r>
              <a:rPr lang="zh-CN" altLang="en-US" dirty="0"/>
              <a:t>：各面均用上述方法输入</a:t>
            </a:r>
          </a:p>
        </p:txBody>
      </p:sp>
      <p:pic>
        <p:nvPicPr>
          <p:cNvPr id="5" name="Picture 153" descr="8"/>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r="22205"/>
          <a:stretch/>
        </p:blipFill>
        <p:spPr bwMode="auto">
          <a:xfrm>
            <a:off x="5292080" y="1556792"/>
            <a:ext cx="3168352" cy="255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a:grpSpLocks/>
          </p:cNvGrpSpPr>
          <p:nvPr/>
        </p:nvGrpSpPr>
        <p:grpSpPr bwMode="auto">
          <a:xfrm>
            <a:off x="5500052" y="4171368"/>
            <a:ext cx="2862263" cy="2390669"/>
            <a:chOff x="1247" y="2220"/>
            <a:chExt cx="3941" cy="3227"/>
          </a:xfrm>
        </p:grpSpPr>
        <p:sp>
          <p:nvSpPr>
            <p:cNvPr id="7" name="Text Box 135"/>
            <p:cNvSpPr txBox="1">
              <a:spLocks noChangeArrowheads="1"/>
            </p:cNvSpPr>
            <p:nvPr/>
          </p:nvSpPr>
          <p:spPr bwMode="auto">
            <a:xfrm>
              <a:off x="1260" y="2220"/>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y</a:t>
              </a:r>
              <a:endParaRPr lang="en-US" altLang="zh-CN"/>
            </a:p>
          </p:txBody>
        </p:sp>
        <p:sp>
          <p:nvSpPr>
            <p:cNvPr id="8" name="Text Box 134"/>
            <p:cNvSpPr txBox="1">
              <a:spLocks noChangeArrowheads="1"/>
            </p:cNvSpPr>
            <p:nvPr/>
          </p:nvSpPr>
          <p:spPr bwMode="auto">
            <a:xfrm>
              <a:off x="4768" y="3546"/>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z</a:t>
              </a:r>
              <a:endParaRPr lang="en-US" altLang="zh-CN"/>
            </a:p>
          </p:txBody>
        </p:sp>
        <p:sp>
          <p:nvSpPr>
            <p:cNvPr id="9" name="Text Box 133"/>
            <p:cNvSpPr txBox="1">
              <a:spLocks noChangeArrowheads="1"/>
            </p:cNvSpPr>
            <p:nvPr/>
          </p:nvSpPr>
          <p:spPr bwMode="auto">
            <a:xfrm>
              <a:off x="3248" y="2220"/>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y</a:t>
              </a:r>
              <a:endParaRPr lang="en-US" altLang="zh-CN"/>
            </a:p>
          </p:txBody>
        </p:sp>
        <p:sp>
          <p:nvSpPr>
            <p:cNvPr id="10" name="Line 132"/>
            <p:cNvSpPr>
              <a:spLocks noChangeAspect="1" noChangeShapeType="1"/>
            </p:cNvSpPr>
            <p:nvPr/>
          </p:nvSpPr>
          <p:spPr bwMode="auto">
            <a:xfrm flipH="1">
              <a:off x="3889" y="2697"/>
              <a:ext cx="334" cy="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31"/>
            <p:cNvSpPr>
              <a:spLocks noChangeAspect="1" noChangeShapeType="1"/>
            </p:cNvSpPr>
            <p:nvPr/>
          </p:nvSpPr>
          <p:spPr bwMode="auto">
            <a:xfrm rot="-147464">
              <a:off x="3895" y="2988"/>
              <a:ext cx="652" cy="5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0"/>
            <p:cNvSpPr>
              <a:spLocks noChangeAspect="1" noChangeShapeType="1"/>
            </p:cNvSpPr>
            <p:nvPr/>
          </p:nvSpPr>
          <p:spPr bwMode="auto">
            <a:xfrm rot="-898">
              <a:off x="4223" y="2690"/>
              <a:ext cx="323" cy="8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AutoShape 129"/>
            <p:cNvSpPr>
              <a:spLocks noChangeArrowheads="1"/>
            </p:cNvSpPr>
            <p:nvPr/>
          </p:nvSpPr>
          <p:spPr bwMode="auto">
            <a:xfrm rot="4399544">
              <a:off x="1719" y="2839"/>
              <a:ext cx="900" cy="468"/>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4" name="Line 128"/>
            <p:cNvSpPr>
              <a:spLocks noChangeShapeType="1"/>
            </p:cNvSpPr>
            <p:nvPr/>
          </p:nvSpPr>
          <p:spPr bwMode="auto">
            <a:xfrm>
              <a:off x="1815" y="2709"/>
              <a:ext cx="23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7"/>
            <p:cNvSpPr>
              <a:spLocks noChangeAspect="1" noChangeShapeType="1"/>
            </p:cNvSpPr>
            <p:nvPr/>
          </p:nvSpPr>
          <p:spPr bwMode="auto">
            <a:xfrm flipV="1">
              <a:off x="2075" y="3555"/>
              <a:ext cx="2489" cy="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6"/>
            <p:cNvSpPr>
              <a:spLocks noChangeShapeType="1"/>
            </p:cNvSpPr>
            <p:nvPr/>
          </p:nvSpPr>
          <p:spPr bwMode="auto">
            <a:xfrm>
              <a:off x="2395" y="3005"/>
              <a:ext cx="14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5"/>
            <p:cNvSpPr>
              <a:spLocks noChangeAspect="1" noChangeShapeType="1"/>
            </p:cNvSpPr>
            <p:nvPr/>
          </p:nvSpPr>
          <p:spPr bwMode="auto">
            <a:xfrm>
              <a:off x="1815" y="2699"/>
              <a:ext cx="1" cy="181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24"/>
            <p:cNvSpPr>
              <a:spLocks noChangeAspect="1" noChangeShapeType="1"/>
            </p:cNvSpPr>
            <p:nvPr/>
          </p:nvSpPr>
          <p:spPr bwMode="auto">
            <a:xfrm>
              <a:off x="2075" y="3572"/>
              <a:ext cx="0" cy="6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3"/>
            <p:cNvSpPr>
              <a:spLocks noChangeAspect="1" noChangeShapeType="1"/>
            </p:cNvSpPr>
            <p:nvPr/>
          </p:nvSpPr>
          <p:spPr bwMode="auto">
            <a:xfrm>
              <a:off x="2403" y="3001"/>
              <a:ext cx="1" cy="183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22"/>
            <p:cNvSpPr>
              <a:spLocks noChangeAspect="1" noChangeShapeType="1"/>
            </p:cNvSpPr>
            <p:nvPr/>
          </p:nvSpPr>
          <p:spPr bwMode="auto">
            <a:xfrm>
              <a:off x="3883" y="2999"/>
              <a:ext cx="6" cy="183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21"/>
            <p:cNvSpPr>
              <a:spLocks noChangeAspect="1" noChangeShapeType="1"/>
            </p:cNvSpPr>
            <p:nvPr/>
          </p:nvSpPr>
          <p:spPr bwMode="auto">
            <a:xfrm>
              <a:off x="4215" y="2711"/>
              <a:ext cx="4" cy="180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20"/>
            <p:cNvSpPr>
              <a:spLocks noChangeAspect="1" noChangeShapeType="1"/>
            </p:cNvSpPr>
            <p:nvPr/>
          </p:nvSpPr>
          <p:spPr bwMode="auto">
            <a:xfrm>
              <a:off x="4559" y="3551"/>
              <a:ext cx="5" cy="6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119"/>
            <p:cNvSpPr txBox="1">
              <a:spLocks noChangeArrowheads="1"/>
            </p:cNvSpPr>
            <p:nvPr/>
          </p:nvSpPr>
          <p:spPr bwMode="auto">
            <a:xfrm>
              <a:off x="1604" y="2424"/>
              <a:ext cx="41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endParaRPr lang="en-US" altLang="zh-CN"/>
            </a:p>
          </p:txBody>
        </p:sp>
        <p:sp>
          <p:nvSpPr>
            <p:cNvPr id="24" name="Text Box 118"/>
            <p:cNvSpPr txBox="1">
              <a:spLocks noChangeArrowheads="1"/>
            </p:cNvSpPr>
            <p:nvPr/>
          </p:nvSpPr>
          <p:spPr bwMode="auto">
            <a:xfrm>
              <a:off x="2228" y="2724"/>
              <a:ext cx="40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endParaRPr lang="en-US" altLang="zh-CN"/>
            </a:p>
          </p:txBody>
        </p:sp>
        <p:sp>
          <p:nvSpPr>
            <p:cNvPr id="25" name="Text Box 117"/>
            <p:cNvSpPr txBox="1">
              <a:spLocks noChangeArrowheads="1"/>
            </p:cNvSpPr>
            <p:nvPr/>
          </p:nvSpPr>
          <p:spPr bwMode="auto">
            <a:xfrm>
              <a:off x="1796" y="3312"/>
              <a:ext cx="428"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endParaRPr lang="en-US" altLang="zh-CN"/>
            </a:p>
          </p:txBody>
        </p:sp>
        <p:sp>
          <p:nvSpPr>
            <p:cNvPr id="26" name="Text Box 116"/>
            <p:cNvSpPr txBox="1">
              <a:spLocks noChangeArrowheads="1"/>
            </p:cNvSpPr>
            <p:nvPr/>
          </p:nvSpPr>
          <p:spPr bwMode="auto">
            <a:xfrm>
              <a:off x="4076" y="2424"/>
              <a:ext cx="61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r>
                <a:rPr lang="en-US" altLang="zh-CN" sz="700" i="1">
                  <a:cs typeface="Times New Roman" pitchFamily="18" charset="0"/>
                </a:rPr>
                <a:t>’</a:t>
              </a:r>
              <a:endParaRPr lang="en-US" altLang="zh-CN"/>
            </a:p>
          </p:txBody>
        </p:sp>
        <p:sp>
          <p:nvSpPr>
            <p:cNvPr id="27" name="Text Box 115"/>
            <p:cNvSpPr txBox="1">
              <a:spLocks noChangeArrowheads="1"/>
            </p:cNvSpPr>
            <p:nvPr/>
          </p:nvSpPr>
          <p:spPr bwMode="auto">
            <a:xfrm>
              <a:off x="3656" y="2724"/>
              <a:ext cx="54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r>
                <a:rPr lang="en-US" altLang="zh-CN" sz="700" i="1">
                  <a:cs typeface="Times New Roman" pitchFamily="18" charset="0"/>
                </a:rPr>
                <a:t>’</a:t>
              </a:r>
              <a:endParaRPr lang="en-US" altLang="zh-CN"/>
            </a:p>
          </p:txBody>
        </p:sp>
        <p:sp>
          <p:nvSpPr>
            <p:cNvPr id="28" name="Text Box 114"/>
            <p:cNvSpPr txBox="1">
              <a:spLocks noChangeArrowheads="1"/>
            </p:cNvSpPr>
            <p:nvPr/>
          </p:nvSpPr>
          <p:spPr bwMode="auto">
            <a:xfrm>
              <a:off x="4400" y="3288"/>
              <a:ext cx="63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r>
                <a:rPr lang="en-US" altLang="zh-CN" sz="700" i="1">
                  <a:cs typeface="Times New Roman" pitchFamily="18" charset="0"/>
                </a:rPr>
                <a:t>’</a:t>
              </a:r>
              <a:endParaRPr lang="en-US" altLang="zh-CN"/>
            </a:p>
          </p:txBody>
        </p:sp>
        <p:sp>
          <p:nvSpPr>
            <p:cNvPr id="29" name="Text Box 113"/>
            <p:cNvSpPr txBox="1">
              <a:spLocks noChangeArrowheads="1"/>
            </p:cNvSpPr>
            <p:nvPr/>
          </p:nvSpPr>
          <p:spPr bwMode="auto">
            <a:xfrm>
              <a:off x="1436" y="4320"/>
              <a:ext cx="50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r>
                <a:rPr lang="en-US" altLang="zh-CN" sz="700" i="1">
                  <a:cs typeface="Times New Roman" pitchFamily="18" charset="0"/>
                </a:rPr>
                <a:t>’’</a:t>
              </a:r>
              <a:endParaRPr lang="en-US" altLang="zh-CN"/>
            </a:p>
          </p:txBody>
        </p:sp>
        <p:sp>
          <p:nvSpPr>
            <p:cNvPr id="30" name="Line 112"/>
            <p:cNvSpPr>
              <a:spLocks noChangeShapeType="1"/>
            </p:cNvSpPr>
            <p:nvPr/>
          </p:nvSpPr>
          <p:spPr bwMode="auto">
            <a:xfrm>
              <a:off x="2404" y="4840"/>
              <a:ext cx="14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11"/>
            <p:cNvSpPr>
              <a:spLocks noChangeAspect="1" noChangeShapeType="1"/>
            </p:cNvSpPr>
            <p:nvPr/>
          </p:nvSpPr>
          <p:spPr bwMode="auto">
            <a:xfrm>
              <a:off x="1816" y="4520"/>
              <a:ext cx="239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10"/>
            <p:cNvSpPr>
              <a:spLocks noChangeAspect="1" noChangeShapeType="1"/>
            </p:cNvSpPr>
            <p:nvPr/>
          </p:nvSpPr>
          <p:spPr bwMode="auto">
            <a:xfrm>
              <a:off x="2068" y="4216"/>
              <a:ext cx="2495"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109"/>
            <p:cNvSpPr txBox="1">
              <a:spLocks noChangeArrowheads="1"/>
            </p:cNvSpPr>
            <p:nvPr/>
          </p:nvSpPr>
          <p:spPr bwMode="auto">
            <a:xfrm>
              <a:off x="2160" y="4668"/>
              <a:ext cx="51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r>
                <a:rPr lang="en-US" altLang="zh-CN" sz="700" i="1">
                  <a:cs typeface="Times New Roman" pitchFamily="18" charset="0"/>
                </a:rPr>
                <a:t>’’</a:t>
              </a:r>
              <a:endParaRPr lang="en-US" altLang="zh-CN"/>
            </a:p>
          </p:txBody>
        </p:sp>
        <p:sp>
          <p:nvSpPr>
            <p:cNvPr id="34" name="Text Box 108"/>
            <p:cNvSpPr txBox="1">
              <a:spLocks noChangeArrowheads="1"/>
            </p:cNvSpPr>
            <p:nvPr/>
          </p:nvSpPr>
          <p:spPr bwMode="auto">
            <a:xfrm>
              <a:off x="1824" y="3936"/>
              <a:ext cx="518"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r>
                <a:rPr lang="en-US" altLang="zh-CN" sz="700" i="1">
                  <a:cs typeface="Times New Roman" pitchFamily="18" charset="0"/>
                </a:rPr>
                <a:t>’’</a:t>
              </a:r>
              <a:endParaRPr lang="en-US" altLang="zh-CN"/>
            </a:p>
          </p:txBody>
        </p:sp>
        <p:grpSp>
          <p:nvGrpSpPr>
            <p:cNvPr id="36" name="Group 72"/>
            <p:cNvGrpSpPr>
              <a:grpSpLocks/>
            </p:cNvGrpSpPr>
            <p:nvPr/>
          </p:nvGrpSpPr>
          <p:grpSpPr bwMode="auto">
            <a:xfrm>
              <a:off x="1247" y="3795"/>
              <a:ext cx="1930" cy="1652"/>
              <a:chOff x="1247" y="3795"/>
              <a:chExt cx="1930" cy="1652"/>
            </a:xfrm>
          </p:grpSpPr>
          <p:grpSp>
            <p:nvGrpSpPr>
              <p:cNvPr id="103" name="Group 102"/>
              <p:cNvGrpSpPr>
                <a:grpSpLocks/>
              </p:cNvGrpSpPr>
              <p:nvPr/>
            </p:nvGrpSpPr>
            <p:grpSpPr bwMode="auto">
              <a:xfrm>
                <a:off x="1247" y="3795"/>
                <a:ext cx="1930" cy="1652"/>
                <a:chOff x="2810" y="7026"/>
                <a:chExt cx="1930" cy="1652"/>
              </a:xfrm>
            </p:grpSpPr>
            <p:sp>
              <p:nvSpPr>
                <p:cNvPr id="133" name="Line 106"/>
                <p:cNvSpPr>
                  <a:spLocks noChangeShapeType="1"/>
                </p:cNvSpPr>
                <p:nvPr/>
              </p:nvSpPr>
              <p:spPr bwMode="auto">
                <a:xfrm flipV="1">
                  <a:off x="3060" y="7212"/>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4" name="Line 105"/>
                <p:cNvSpPr>
                  <a:spLocks noChangeShapeType="1"/>
                </p:cNvSpPr>
                <p:nvPr/>
              </p:nvSpPr>
              <p:spPr bwMode="auto">
                <a:xfrm>
                  <a:off x="3060" y="8460"/>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5" name="Text Box 104"/>
                <p:cNvSpPr txBox="1">
                  <a:spLocks noChangeArrowheads="1"/>
                </p:cNvSpPr>
                <p:nvPr/>
              </p:nvSpPr>
              <p:spPr bwMode="auto">
                <a:xfrm>
                  <a:off x="4320" y="8304"/>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x</a:t>
                  </a:r>
                  <a:endParaRPr lang="en-US" altLang="zh-CN"/>
                </a:p>
              </p:txBody>
            </p:sp>
            <p:sp>
              <p:nvSpPr>
                <p:cNvPr id="136" name="Text Box 103"/>
                <p:cNvSpPr txBox="1">
                  <a:spLocks noChangeArrowheads="1"/>
                </p:cNvSpPr>
                <p:nvPr/>
              </p:nvSpPr>
              <p:spPr bwMode="auto">
                <a:xfrm>
                  <a:off x="2810" y="7026"/>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z</a:t>
                  </a:r>
                  <a:endParaRPr lang="en-US" altLang="zh-CN"/>
                </a:p>
              </p:txBody>
            </p:sp>
          </p:grpSp>
          <p:sp>
            <p:nvSpPr>
              <p:cNvPr id="104" name="Line 101"/>
              <p:cNvSpPr>
                <a:spLocks noChangeAspect="1" noChangeShapeType="1"/>
              </p:cNvSpPr>
              <p:nvPr/>
            </p:nvSpPr>
            <p:spPr bwMode="auto">
              <a:xfrm>
                <a:off x="1492" y="514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00"/>
              <p:cNvSpPr>
                <a:spLocks noChangeAspect="1" noChangeShapeType="1"/>
              </p:cNvSpPr>
              <p:nvPr/>
            </p:nvSpPr>
            <p:spPr bwMode="auto">
              <a:xfrm>
                <a:off x="1493" y="506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99"/>
              <p:cNvSpPr>
                <a:spLocks noChangeAspect="1" noChangeShapeType="1"/>
              </p:cNvSpPr>
              <p:nvPr/>
            </p:nvSpPr>
            <p:spPr bwMode="auto">
              <a:xfrm>
                <a:off x="1496" y="491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98"/>
              <p:cNvSpPr>
                <a:spLocks noChangeAspect="1" noChangeShapeType="1"/>
              </p:cNvSpPr>
              <p:nvPr/>
            </p:nvSpPr>
            <p:spPr bwMode="auto">
              <a:xfrm>
                <a:off x="1496" y="467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7"/>
              <p:cNvSpPr>
                <a:spLocks noChangeAspect="1" noChangeShapeType="1"/>
              </p:cNvSpPr>
              <p:nvPr/>
            </p:nvSpPr>
            <p:spPr bwMode="auto">
              <a:xfrm>
                <a:off x="1496" y="499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96"/>
              <p:cNvSpPr>
                <a:spLocks noChangeAspect="1" noChangeShapeType="1"/>
              </p:cNvSpPr>
              <p:nvPr/>
            </p:nvSpPr>
            <p:spPr bwMode="auto">
              <a:xfrm>
                <a:off x="1496" y="484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95"/>
              <p:cNvSpPr>
                <a:spLocks noChangeAspect="1" noChangeShapeType="1"/>
              </p:cNvSpPr>
              <p:nvPr/>
            </p:nvSpPr>
            <p:spPr bwMode="auto">
              <a:xfrm>
                <a:off x="1496" y="475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94"/>
              <p:cNvSpPr>
                <a:spLocks noChangeAspect="1" noChangeShapeType="1"/>
              </p:cNvSpPr>
              <p:nvPr/>
            </p:nvSpPr>
            <p:spPr bwMode="auto">
              <a:xfrm>
                <a:off x="1496" y="459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93"/>
              <p:cNvSpPr>
                <a:spLocks noChangeAspect="1" noChangeShapeType="1"/>
              </p:cNvSpPr>
              <p:nvPr/>
            </p:nvSpPr>
            <p:spPr bwMode="auto">
              <a:xfrm>
                <a:off x="1496" y="452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92"/>
              <p:cNvSpPr>
                <a:spLocks noChangeAspect="1" noChangeShapeType="1"/>
              </p:cNvSpPr>
              <p:nvPr/>
            </p:nvSpPr>
            <p:spPr bwMode="auto">
              <a:xfrm rot="5400000">
                <a:off x="1548" y="51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91"/>
              <p:cNvSpPr>
                <a:spLocks noChangeAspect="1" noChangeShapeType="1"/>
              </p:cNvSpPr>
              <p:nvPr/>
            </p:nvSpPr>
            <p:spPr bwMode="auto">
              <a:xfrm>
                <a:off x="1496" y="436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90"/>
              <p:cNvSpPr>
                <a:spLocks noChangeAspect="1" noChangeShapeType="1"/>
              </p:cNvSpPr>
              <p:nvPr/>
            </p:nvSpPr>
            <p:spPr bwMode="auto">
              <a:xfrm>
                <a:off x="1492" y="444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89"/>
              <p:cNvSpPr>
                <a:spLocks noChangeAspect="1" noChangeShapeType="1"/>
              </p:cNvSpPr>
              <p:nvPr/>
            </p:nvSpPr>
            <p:spPr bwMode="auto">
              <a:xfrm rot="5400000">
                <a:off x="1629"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88"/>
              <p:cNvSpPr>
                <a:spLocks noChangeAspect="1" noChangeShapeType="1"/>
              </p:cNvSpPr>
              <p:nvPr/>
            </p:nvSpPr>
            <p:spPr bwMode="auto">
              <a:xfrm rot="5400000">
                <a:off x="1709"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87"/>
              <p:cNvSpPr>
                <a:spLocks noChangeAspect="1" noChangeShapeType="1"/>
              </p:cNvSpPr>
              <p:nvPr/>
            </p:nvSpPr>
            <p:spPr bwMode="auto">
              <a:xfrm rot="5400000">
                <a:off x="1873"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86"/>
              <p:cNvSpPr>
                <a:spLocks noChangeAspect="1" noChangeShapeType="1"/>
              </p:cNvSpPr>
              <p:nvPr/>
            </p:nvSpPr>
            <p:spPr bwMode="auto">
              <a:xfrm rot="5400000">
                <a:off x="1785"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85"/>
              <p:cNvSpPr>
                <a:spLocks noChangeAspect="1" noChangeShapeType="1"/>
              </p:cNvSpPr>
              <p:nvPr/>
            </p:nvSpPr>
            <p:spPr bwMode="auto">
              <a:xfrm rot="5400000">
                <a:off x="1964"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84"/>
              <p:cNvSpPr>
                <a:spLocks noChangeAspect="1" noChangeShapeType="1"/>
              </p:cNvSpPr>
              <p:nvPr/>
            </p:nvSpPr>
            <p:spPr bwMode="auto">
              <a:xfrm rot="5400000">
                <a:off x="2045"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83"/>
              <p:cNvSpPr>
                <a:spLocks noChangeAspect="1" noChangeShapeType="1"/>
              </p:cNvSpPr>
              <p:nvPr/>
            </p:nvSpPr>
            <p:spPr bwMode="auto">
              <a:xfrm rot="5400000">
                <a:off x="2124"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82"/>
              <p:cNvSpPr>
                <a:spLocks noChangeAspect="1" noChangeShapeType="1"/>
              </p:cNvSpPr>
              <p:nvPr/>
            </p:nvSpPr>
            <p:spPr bwMode="auto">
              <a:xfrm rot="5400000">
                <a:off x="2201" y="519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81"/>
              <p:cNvSpPr>
                <a:spLocks noChangeAspect="1" noChangeShapeType="1"/>
              </p:cNvSpPr>
              <p:nvPr/>
            </p:nvSpPr>
            <p:spPr bwMode="auto">
              <a:xfrm rot="5400000">
                <a:off x="2292"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80"/>
              <p:cNvSpPr>
                <a:spLocks noChangeAspect="1" noChangeShapeType="1"/>
              </p:cNvSpPr>
              <p:nvPr/>
            </p:nvSpPr>
            <p:spPr bwMode="auto">
              <a:xfrm rot="5400000">
                <a:off x="2372"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79"/>
              <p:cNvSpPr>
                <a:spLocks noChangeAspect="1" noChangeShapeType="1"/>
              </p:cNvSpPr>
              <p:nvPr/>
            </p:nvSpPr>
            <p:spPr bwMode="auto">
              <a:xfrm rot="5400000">
                <a:off x="2457"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78"/>
              <p:cNvSpPr>
                <a:spLocks noChangeAspect="1" noChangeShapeType="1"/>
              </p:cNvSpPr>
              <p:nvPr/>
            </p:nvSpPr>
            <p:spPr bwMode="auto">
              <a:xfrm rot="5400000">
                <a:off x="2537" y="519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77"/>
              <p:cNvSpPr>
                <a:spLocks noChangeAspect="1" noChangeShapeType="1"/>
              </p:cNvSpPr>
              <p:nvPr/>
            </p:nvSpPr>
            <p:spPr bwMode="auto">
              <a:xfrm rot="5400000">
                <a:off x="2609" y="518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76"/>
              <p:cNvSpPr>
                <a:spLocks noChangeAspect="1" noChangeShapeType="1"/>
              </p:cNvSpPr>
              <p:nvPr/>
            </p:nvSpPr>
            <p:spPr bwMode="auto">
              <a:xfrm rot="5400000">
                <a:off x="2684" y="519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75"/>
              <p:cNvSpPr>
                <a:spLocks noChangeAspect="1" noChangeShapeType="1"/>
              </p:cNvSpPr>
              <p:nvPr/>
            </p:nvSpPr>
            <p:spPr bwMode="auto">
              <a:xfrm>
                <a:off x="1496" y="429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74"/>
              <p:cNvSpPr>
                <a:spLocks noChangeAspect="1" noChangeShapeType="1"/>
              </p:cNvSpPr>
              <p:nvPr/>
            </p:nvSpPr>
            <p:spPr bwMode="auto">
              <a:xfrm>
                <a:off x="1496" y="412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73"/>
              <p:cNvSpPr>
                <a:spLocks noChangeAspect="1" noChangeShapeType="1"/>
              </p:cNvSpPr>
              <p:nvPr/>
            </p:nvSpPr>
            <p:spPr bwMode="auto">
              <a:xfrm>
                <a:off x="1496" y="421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71"/>
            <p:cNvSpPr>
              <a:spLocks noChangeShapeType="1"/>
            </p:cNvSpPr>
            <p:nvPr/>
          </p:nvSpPr>
          <p:spPr bwMode="auto">
            <a:xfrm flipV="1">
              <a:off x="1495" y="2470"/>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70"/>
            <p:cNvSpPr>
              <a:spLocks noChangeShapeType="1"/>
            </p:cNvSpPr>
            <p:nvPr/>
          </p:nvSpPr>
          <p:spPr bwMode="auto">
            <a:xfrm>
              <a:off x="1495" y="3718"/>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9" name="Text Box 69"/>
            <p:cNvSpPr txBox="1">
              <a:spLocks noChangeArrowheads="1"/>
            </p:cNvSpPr>
            <p:nvPr/>
          </p:nvSpPr>
          <p:spPr bwMode="auto">
            <a:xfrm>
              <a:off x="2755" y="3562"/>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x</a:t>
              </a:r>
              <a:endParaRPr lang="en-US" altLang="zh-CN"/>
            </a:p>
          </p:txBody>
        </p:sp>
        <p:sp>
          <p:nvSpPr>
            <p:cNvPr id="40" name="Line 68"/>
            <p:cNvSpPr>
              <a:spLocks noChangeAspect="1" noChangeShapeType="1"/>
            </p:cNvSpPr>
            <p:nvPr/>
          </p:nvSpPr>
          <p:spPr bwMode="auto">
            <a:xfrm>
              <a:off x="1490" y="363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
            <p:cNvSpPr>
              <a:spLocks noChangeAspect="1" noChangeShapeType="1"/>
            </p:cNvSpPr>
            <p:nvPr/>
          </p:nvSpPr>
          <p:spPr bwMode="auto">
            <a:xfrm>
              <a:off x="1491" y="35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6"/>
            <p:cNvSpPr>
              <a:spLocks noChangeAspect="1" noChangeShapeType="1"/>
            </p:cNvSpPr>
            <p:nvPr/>
          </p:nvSpPr>
          <p:spPr bwMode="auto">
            <a:xfrm>
              <a:off x="1494" y="340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5"/>
            <p:cNvSpPr>
              <a:spLocks noChangeAspect="1" noChangeShapeType="1"/>
            </p:cNvSpPr>
            <p:nvPr/>
          </p:nvSpPr>
          <p:spPr bwMode="auto">
            <a:xfrm>
              <a:off x="1494" y="316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4"/>
            <p:cNvSpPr>
              <a:spLocks noChangeAspect="1" noChangeShapeType="1"/>
            </p:cNvSpPr>
            <p:nvPr/>
          </p:nvSpPr>
          <p:spPr bwMode="auto">
            <a:xfrm>
              <a:off x="1494" y="34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3"/>
            <p:cNvSpPr>
              <a:spLocks noChangeAspect="1" noChangeShapeType="1"/>
            </p:cNvSpPr>
            <p:nvPr/>
          </p:nvSpPr>
          <p:spPr bwMode="auto">
            <a:xfrm>
              <a:off x="1494" y="332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2"/>
            <p:cNvSpPr>
              <a:spLocks noChangeAspect="1" noChangeShapeType="1"/>
            </p:cNvSpPr>
            <p:nvPr/>
          </p:nvSpPr>
          <p:spPr bwMode="auto">
            <a:xfrm>
              <a:off x="1494" y="324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61"/>
            <p:cNvSpPr>
              <a:spLocks noChangeAspect="1" noChangeShapeType="1"/>
            </p:cNvSpPr>
            <p:nvPr/>
          </p:nvSpPr>
          <p:spPr bwMode="auto">
            <a:xfrm>
              <a:off x="1494" y="308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60"/>
            <p:cNvSpPr>
              <a:spLocks noChangeAspect="1" noChangeShapeType="1"/>
            </p:cNvSpPr>
            <p:nvPr/>
          </p:nvSpPr>
          <p:spPr bwMode="auto">
            <a:xfrm>
              <a:off x="1494" y="300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59"/>
            <p:cNvSpPr>
              <a:spLocks noChangeAspect="1" noChangeShapeType="1"/>
            </p:cNvSpPr>
            <p:nvPr/>
          </p:nvSpPr>
          <p:spPr bwMode="auto">
            <a:xfrm rot="5400000">
              <a:off x="1546" y="367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8"/>
            <p:cNvSpPr>
              <a:spLocks noChangeAspect="1" noChangeShapeType="1"/>
            </p:cNvSpPr>
            <p:nvPr/>
          </p:nvSpPr>
          <p:spPr bwMode="auto">
            <a:xfrm>
              <a:off x="1494" y="28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7"/>
            <p:cNvSpPr>
              <a:spLocks noChangeAspect="1" noChangeShapeType="1"/>
            </p:cNvSpPr>
            <p:nvPr/>
          </p:nvSpPr>
          <p:spPr bwMode="auto">
            <a:xfrm>
              <a:off x="1490" y="293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6"/>
            <p:cNvSpPr>
              <a:spLocks noChangeAspect="1" noChangeShapeType="1"/>
            </p:cNvSpPr>
            <p:nvPr/>
          </p:nvSpPr>
          <p:spPr bwMode="auto">
            <a:xfrm rot="5400000">
              <a:off x="162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5"/>
            <p:cNvSpPr>
              <a:spLocks noChangeAspect="1" noChangeShapeType="1"/>
            </p:cNvSpPr>
            <p:nvPr/>
          </p:nvSpPr>
          <p:spPr bwMode="auto">
            <a:xfrm rot="5400000">
              <a:off x="170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4"/>
            <p:cNvSpPr>
              <a:spLocks noChangeAspect="1" noChangeShapeType="1"/>
            </p:cNvSpPr>
            <p:nvPr/>
          </p:nvSpPr>
          <p:spPr bwMode="auto">
            <a:xfrm rot="5400000">
              <a:off x="1871"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3"/>
            <p:cNvSpPr>
              <a:spLocks noChangeAspect="1" noChangeShapeType="1"/>
            </p:cNvSpPr>
            <p:nvPr/>
          </p:nvSpPr>
          <p:spPr bwMode="auto">
            <a:xfrm rot="5400000">
              <a:off x="1783"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2"/>
            <p:cNvSpPr>
              <a:spLocks noChangeAspect="1" noChangeShapeType="1"/>
            </p:cNvSpPr>
            <p:nvPr/>
          </p:nvSpPr>
          <p:spPr bwMode="auto">
            <a:xfrm rot="5400000">
              <a:off x="196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1"/>
            <p:cNvSpPr>
              <a:spLocks noChangeAspect="1" noChangeShapeType="1"/>
            </p:cNvSpPr>
            <p:nvPr/>
          </p:nvSpPr>
          <p:spPr bwMode="auto">
            <a:xfrm rot="5400000">
              <a:off x="2043"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0"/>
            <p:cNvSpPr>
              <a:spLocks noChangeAspect="1" noChangeShapeType="1"/>
            </p:cNvSpPr>
            <p:nvPr/>
          </p:nvSpPr>
          <p:spPr bwMode="auto">
            <a:xfrm rot="5400000">
              <a:off x="212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9"/>
            <p:cNvSpPr>
              <a:spLocks noChangeAspect="1" noChangeShapeType="1"/>
            </p:cNvSpPr>
            <p:nvPr/>
          </p:nvSpPr>
          <p:spPr bwMode="auto">
            <a:xfrm rot="5400000">
              <a:off x="2199" y="36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8"/>
            <p:cNvSpPr>
              <a:spLocks noChangeAspect="1" noChangeShapeType="1"/>
            </p:cNvSpPr>
            <p:nvPr/>
          </p:nvSpPr>
          <p:spPr bwMode="auto">
            <a:xfrm rot="5400000">
              <a:off x="2290"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7"/>
            <p:cNvSpPr>
              <a:spLocks noChangeAspect="1" noChangeShapeType="1"/>
            </p:cNvSpPr>
            <p:nvPr/>
          </p:nvSpPr>
          <p:spPr bwMode="auto">
            <a:xfrm rot="5400000">
              <a:off x="237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6"/>
            <p:cNvSpPr>
              <a:spLocks noChangeAspect="1" noChangeShapeType="1"/>
            </p:cNvSpPr>
            <p:nvPr/>
          </p:nvSpPr>
          <p:spPr bwMode="auto">
            <a:xfrm rot="5400000">
              <a:off x="245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5"/>
            <p:cNvSpPr>
              <a:spLocks noChangeAspect="1" noChangeShapeType="1"/>
            </p:cNvSpPr>
            <p:nvPr/>
          </p:nvSpPr>
          <p:spPr bwMode="auto">
            <a:xfrm rot="5400000">
              <a:off x="2535"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44"/>
            <p:cNvSpPr>
              <a:spLocks noChangeAspect="1" noChangeShapeType="1"/>
            </p:cNvSpPr>
            <p:nvPr/>
          </p:nvSpPr>
          <p:spPr bwMode="auto">
            <a:xfrm rot="5400000">
              <a:off x="2607" y="367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43"/>
            <p:cNvSpPr>
              <a:spLocks noChangeAspect="1" noChangeShapeType="1"/>
            </p:cNvSpPr>
            <p:nvPr/>
          </p:nvSpPr>
          <p:spPr bwMode="auto">
            <a:xfrm rot="5400000">
              <a:off x="2682"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42"/>
            <p:cNvSpPr>
              <a:spLocks noChangeAspect="1" noChangeShapeType="1"/>
            </p:cNvSpPr>
            <p:nvPr/>
          </p:nvSpPr>
          <p:spPr bwMode="auto">
            <a:xfrm>
              <a:off x="1494" y="278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41"/>
            <p:cNvSpPr>
              <a:spLocks noChangeAspect="1" noChangeShapeType="1"/>
            </p:cNvSpPr>
            <p:nvPr/>
          </p:nvSpPr>
          <p:spPr bwMode="auto">
            <a:xfrm>
              <a:off x="1494" y="261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0"/>
            <p:cNvSpPr>
              <a:spLocks noChangeAspect="1" noChangeShapeType="1"/>
            </p:cNvSpPr>
            <p:nvPr/>
          </p:nvSpPr>
          <p:spPr bwMode="auto">
            <a:xfrm>
              <a:off x="1494" y="270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9"/>
            <p:cNvSpPr>
              <a:spLocks noChangeShapeType="1"/>
            </p:cNvSpPr>
            <p:nvPr/>
          </p:nvSpPr>
          <p:spPr bwMode="auto">
            <a:xfrm flipV="1">
              <a:off x="3490" y="2470"/>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0" name="Line 38"/>
            <p:cNvSpPr>
              <a:spLocks noChangeShapeType="1"/>
            </p:cNvSpPr>
            <p:nvPr/>
          </p:nvSpPr>
          <p:spPr bwMode="auto">
            <a:xfrm>
              <a:off x="3490" y="3718"/>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37"/>
            <p:cNvSpPr>
              <a:spLocks noChangeAspect="1" noChangeShapeType="1"/>
            </p:cNvSpPr>
            <p:nvPr/>
          </p:nvSpPr>
          <p:spPr bwMode="auto">
            <a:xfrm>
              <a:off x="3485" y="363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6"/>
            <p:cNvSpPr>
              <a:spLocks noChangeAspect="1" noChangeShapeType="1"/>
            </p:cNvSpPr>
            <p:nvPr/>
          </p:nvSpPr>
          <p:spPr bwMode="auto">
            <a:xfrm>
              <a:off x="3486" y="356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5"/>
            <p:cNvSpPr>
              <a:spLocks noChangeAspect="1" noChangeShapeType="1"/>
            </p:cNvSpPr>
            <p:nvPr/>
          </p:nvSpPr>
          <p:spPr bwMode="auto">
            <a:xfrm>
              <a:off x="3489" y="340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34"/>
            <p:cNvSpPr>
              <a:spLocks noChangeAspect="1" noChangeShapeType="1"/>
            </p:cNvSpPr>
            <p:nvPr/>
          </p:nvSpPr>
          <p:spPr bwMode="auto">
            <a:xfrm>
              <a:off x="3489" y="316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33"/>
            <p:cNvSpPr>
              <a:spLocks noChangeAspect="1" noChangeShapeType="1"/>
            </p:cNvSpPr>
            <p:nvPr/>
          </p:nvSpPr>
          <p:spPr bwMode="auto">
            <a:xfrm>
              <a:off x="3489" y="34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32"/>
            <p:cNvSpPr>
              <a:spLocks noChangeAspect="1" noChangeShapeType="1"/>
            </p:cNvSpPr>
            <p:nvPr/>
          </p:nvSpPr>
          <p:spPr bwMode="auto">
            <a:xfrm>
              <a:off x="3489" y="332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31"/>
            <p:cNvSpPr>
              <a:spLocks noChangeAspect="1" noChangeShapeType="1"/>
            </p:cNvSpPr>
            <p:nvPr/>
          </p:nvSpPr>
          <p:spPr bwMode="auto">
            <a:xfrm>
              <a:off x="3489" y="324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30"/>
            <p:cNvSpPr>
              <a:spLocks noChangeAspect="1" noChangeShapeType="1"/>
            </p:cNvSpPr>
            <p:nvPr/>
          </p:nvSpPr>
          <p:spPr bwMode="auto">
            <a:xfrm>
              <a:off x="3489" y="308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9"/>
            <p:cNvSpPr>
              <a:spLocks noChangeAspect="1" noChangeShapeType="1"/>
            </p:cNvSpPr>
            <p:nvPr/>
          </p:nvSpPr>
          <p:spPr bwMode="auto">
            <a:xfrm>
              <a:off x="3489" y="300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8"/>
            <p:cNvSpPr>
              <a:spLocks noChangeAspect="1" noChangeShapeType="1"/>
            </p:cNvSpPr>
            <p:nvPr/>
          </p:nvSpPr>
          <p:spPr bwMode="auto">
            <a:xfrm rot="5400000">
              <a:off x="3541" y="367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7"/>
            <p:cNvSpPr>
              <a:spLocks noChangeAspect="1" noChangeShapeType="1"/>
            </p:cNvSpPr>
            <p:nvPr/>
          </p:nvSpPr>
          <p:spPr bwMode="auto">
            <a:xfrm>
              <a:off x="3489" y="28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Aspect="1" noChangeShapeType="1"/>
            </p:cNvSpPr>
            <p:nvPr/>
          </p:nvSpPr>
          <p:spPr bwMode="auto">
            <a:xfrm>
              <a:off x="3485" y="293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5"/>
            <p:cNvSpPr>
              <a:spLocks noChangeAspect="1" noChangeShapeType="1"/>
            </p:cNvSpPr>
            <p:nvPr/>
          </p:nvSpPr>
          <p:spPr bwMode="auto">
            <a:xfrm rot="5400000">
              <a:off x="362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4"/>
            <p:cNvSpPr>
              <a:spLocks noChangeAspect="1" noChangeShapeType="1"/>
            </p:cNvSpPr>
            <p:nvPr/>
          </p:nvSpPr>
          <p:spPr bwMode="auto">
            <a:xfrm rot="5400000">
              <a:off x="370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3"/>
            <p:cNvSpPr>
              <a:spLocks noChangeAspect="1" noChangeShapeType="1"/>
            </p:cNvSpPr>
            <p:nvPr/>
          </p:nvSpPr>
          <p:spPr bwMode="auto">
            <a:xfrm rot="5400000">
              <a:off x="385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2"/>
            <p:cNvSpPr>
              <a:spLocks noChangeAspect="1" noChangeShapeType="1"/>
            </p:cNvSpPr>
            <p:nvPr/>
          </p:nvSpPr>
          <p:spPr bwMode="auto">
            <a:xfrm rot="5400000">
              <a:off x="377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1"/>
            <p:cNvSpPr>
              <a:spLocks noChangeAspect="1" noChangeShapeType="1"/>
            </p:cNvSpPr>
            <p:nvPr/>
          </p:nvSpPr>
          <p:spPr bwMode="auto">
            <a:xfrm rot="5400000">
              <a:off x="395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0"/>
            <p:cNvSpPr>
              <a:spLocks noChangeAspect="1" noChangeShapeType="1"/>
            </p:cNvSpPr>
            <p:nvPr/>
          </p:nvSpPr>
          <p:spPr bwMode="auto">
            <a:xfrm rot="5400000">
              <a:off x="403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9"/>
            <p:cNvSpPr>
              <a:spLocks noChangeAspect="1" noChangeShapeType="1"/>
            </p:cNvSpPr>
            <p:nvPr/>
          </p:nvSpPr>
          <p:spPr bwMode="auto">
            <a:xfrm rot="5400000">
              <a:off x="411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8"/>
            <p:cNvSpPr>
              <a:spLocks noChangeAspect="1" noChangeShapeType="1"/>
            </p:cNvSpPr>
            <p:nvPr/>
          </p:nvSpPr>
          <p:spPr bwMode="auto">
            <a:xfrm rot="5400000">
              <a:off x="4194" y="36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7"/>
            <p:cNvSpPr>
              <a:spLocks noChangeAspect="1" noChangeShapeType="1"/>
            </p:cNvSpPr>
            <p:nvPr/>
          </p:nvSpPr>
          <p:spPr bwMode="auto">
            <a:xfrm rot="5400000">
              <a:off x="428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6"/>
            <p:cNvSpPr>
              <a:spLocks noChangeAspect="1" noChangeShapeType="1"/>
            </p:cNvSpPr>
            <p:nvPr/>
          </p:nvSpPr>
          <p:spPr bwMode="auto">
            <a:xfrm rot="5400000">
              <a:off x="436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5"/>
            <p:cNvSpPr>
              <a:spLocks noChangeAspect="1" noChangeShapeType="1"/>
            </p:cNvSpPr>
            <p:nvPr/>
          </p:nvSpPr>
          <p:spPr bwMode="auto">
            <a:xfrm rot="5400000">
              <a:off x="4450"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4"/>
            <p:cNvSpPr>
              <a:spLocks noChangeAspect="1" noChangeShapeType="1"/>
            </p:cNvSpPr>
            <p:nvPr/>
          </p:nvSpPr>
          <p:spPr bwMode="auto">
            <a:xfrm rot="5400000">
              <a:off x="4538"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3"/>
            <p:cNvSpPr>
              <a:spLocks noChangeAspect="1" noChangeShapeType="1"/>
            </p:cNvSpPr>
            <p:nvPr/>
          </p:nvSpPr>
          <p:spPr bwMode="auto">
            <a:xfrm rot="5400000">
              <a:off x="4602" y="367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2"/>
            <p:cNvSpPr>
              <a:spLocks noChangeAspect="1" noChangeShapeType="1"/>
            </p:cNvSpPr>
            <p:nvPr/>
          </p:nvSpPr>
          <p:spPr bwMode="auto">
            <a:xfrm rot="5400000">
              <a:off x="4677"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1"/>
            <p:cNvSpPr>
              <a:spLocks noChangeAspect="1" noChangeShapeType="1"/>
            </p:cNvSpPr>
            <p:nvPr/>
          </p:nvSpPr>
          <p:spPr bwMode="auto">
            <a:xfrm>
              <a:off x="3489" y="278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0"/>
            <p:cNvSpPr>
              <a:spLocks noChangeAspect="1" noChangeShapeType="1"/>
            </p:cNvSpPr>
            <p:nvPr/>
          </p:nvSpPr>
          <p:spPr bwMode="auto">
            <a:xfrm>
              <a:off x="3489" y="261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9"/>
            <p:cNvSpPr>
              <a:spLocks noChangeAspect="1" noChangeShapeType="1"/>
            </p:cNvSpPr>
            <p:nvPr/>
          </p:nvSpPr>
          <p:spPr bwMode="auto">
            <a:xfrm>
              <a:off x="3489" y="270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8"/>
            <p:cNvSpPr>
              <a:spLocks noChangeAspect="1" noChangeShapeType="1"/>
            </p:cNvSpPr>
            <p:nvPr/>
          </p:nvSpPr>
          <p:spPr bwMode="auto">
            <a:xfrm flipV="1">
              <a:off x="1816" y="4200"/>
              <a:ext cx="249" cy="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7"/>
            <p:cNvSpPr>
              <a:spLocks noChangeShapeType="1"/>
            </p:cNvSpPr>
            <p:nvPr/>
          </p:nvSpPr>
          <p:spPr bwMode="auto">
            <a:xfrm>
              <a:off x="2052" y="4208"/>
              <a:ext cx="353" cy="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6"/>
            <p:cNvSpPr>
              <a:spLocks noChangeShapeType="1"/>
            </p:cNvSpPr>
            <p:nvPr/>
          </p:nvSpPr>
          <p:spPr bwMode="auto">
            <a:xfrm>
              <a:off x="1808" y="4512"/>
              <a:ext cx="593"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7" name="矩形 136"/>
          <p:cNvSpPr/>
          <p:nvPr/>
        </p:nvSpPr>
        <p:spPr>
          <a:xfrm>
            <a:off x="6856740" y="6201455"/>
            <a:ext cx="1800493" cy="307777"/>
          </a:xfrm>
          <a:prstGeom prst="rect">
            <a:avLst/>
          </a:prstGeom>
        </p:spPr>
        <p:txBody>
          <a:bodyPr wrap="none">
            <a:spAutoFit/>
          </a:bodyPr>
          <a:lstStyle/>
          <a:p>
            <a:r>
              <a:rPr lang="zh-CN" altLang="en-US" sz="1400" dirty="0">
                <a:latin typeface="宋体" charset="-122"/>
                <a:cs typeface="Times New Roman" pitchFamily="18" charset="0"/>
              </a:rPr>
              <a:t>用三视图</a:t>
            </a:r>
            <a:r>
              <a:rPr lang="zh-CN" altLang="en-US" sz="1400" dirty="0" smtClean="0">
                <a:latin typeface="宋体" charset="-122"/>
                <a:cs typeface="Times New Roman" pitchFamily="18" charset="0"/>
              </a:rPr>
              <a:t>输入多面体</a:t>
            </a:r>
            <a:endParaRPr lang="zh-CN" altLang="en-US" sz="1400" dirty="0"/>
          </a:p>
        </p:txBody>
      </p:sp>
    </p:spTree>
    <p:extLst>
      <p:ext uri="{BB962C8B-B14F-4D97-AF65-F5344CB8AC3E}">
        <p14:creationId xmlns:p14="http://schemas.microsoft.com/office/powerpoint/2010/main" val="522956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自然交互技术</a:t>
            </a:r>
            <a:endParaRPr lang="zh-CN" altLang="en-US" dirty="0"/>
          </a:p>
        </p:txBody>
      </p:sp>
      <p:pic>
        <p:nvPicPr>
          <p:cNvPr id="1026"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0" y="2204864"/>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img3.imgtn.bdimg.com/it/u=327772128,3902686180&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img3.imgtn.bdimg.com/it/u=327772128,3902686180&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img3.imgtn.bdimg.com/it/u=327772128,3902686180&amp;fm=214&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img3.imgtn.bdimg.com/it/u=327772128,3902686180&amp;fm=214&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r="25549"/>
          <a:stretch/>
        </p:blipFill>
        <p:spPr bwMode="auto">
          <a:xfrm>
            <a:off x="3152162" y="2204864"/>
            <a:ext cx="2703038" cy="18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descr="人脸表情识别，智能玩转“读心术”"/>
          <p:cNvPicPr>
            <a:picLocks noChangeAspect="1" noChangeArrowheads="1"/>
          </p:cNvPicPr>
          <p:nvPr/>
        </p:nvPicPr>
        <p:blipFill rotWithShape="1">
          <a:blip r:embed="rId4">
            <a:extLst>
              <a:ext uri="{28A0092B-C50C-407E-A947-70E740481C1C}">
                <a14:useLocalDpi xmlns:a14="http://schemas.microsoft.com/office/drawing/2010/main" val="0"/>
              </a:ext>
            </a:extLst>
          </a:blip>
          <a:srcRect l="25266" r="2083"/>
          <a:stretch/>
        </p:blipFill>
        <p:spPr bwMode="auto">
          <a:xfrm>
            <a:off x="5940152" y="2204864"/>
            <a:ext cx="2664663" cy="18902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2240" y="4095074"/>
            <a:ext cx="1569660" cy="369332"/>
          </a:xfrm>
          <a:prstGeom prst="rect">
            <a:avLst/>
          </a:prstGeom>
          <a:noFill/>
        </p:spPr>
        <p:txBody>
          <a:bodyPr wrap="none" rtlCol="0">
            <a:spAutoFit/>
          </a:bodyPr>
          <a:lstStyle/>
          <a:p>
            <a:r>
              <a:rPr lang="zh-CN" altLang="en-US" dirty="0" smtClean="0"/>
              <a:t>多点触控技术</a:t>
            </a:r>
            <a:endParaRPr lang="zh-CN" altLang="en-US" dirty="0"/>
          </a:p>
        </p:txBody>
      </p:sp>
      <p:sp>
        <p:nvSpPr>
          <p:cNvPr id="12" name="TextBox 11"/>
          <p:cNvSpPr txBox="1"/>
          <p:nvPr/>
        </p:nvSpPr>
        <p:spPr>
          <a:xfrm>
            <a:off x="3718851" y="4095074"/>
            <a:ext cx="1569660" cy="369332"/>
          </a:xfrm>
          <a:prstGeom prst="rect">
            <a:avLst/>
          </a:prstGeom>
          <a:noFill/>
        </p:spPr>
        <p:txBody>
          <a:bodyPr wrap="none" rtlCol="0">
            <a:spAutoFit/>
          </a:bodyPr>
          <a:lstStyle/>
          <a:p>
            <a:r>
              <a:rPr lang="zh-CN" altLang="en-US" dirty="0" smtClean="0"/>
              <a:t>手势识别技术</a:t>
            </a:r>
            <a:endParaRPr lang="zh-CN" altLang="en-US" dirty="0"/>
          </a:p>
        </p:txBody>
      </p:sp>
      <p:sp>
        <p:nvSpPr>
          <p:cNvPr id="13" name="TextBox 12"/>
          <p:cNvSpPr txBox="1"/>
          <p:nvPr/>
        </p:nvSpPr>
        <p:spPr>
          <a:xfrm>
            <a:off x="6487653" y="4095074"/>
            <a:ext cx="1569660" cy="369332"/>
          </a:xfrm>
          <a:prstGeom prst="rect">
            <a:avLst/>
          </a:prstGeom>
          <a:noFill/>
        </p:spPr>
        <p:txBody>
          <a:bodyPr wrap="none" rtlCol="0">
            <a:spAutoFit/>
          </a:bodyPr>
          <a:lstStyle/>
          <a:p>
            <a:r>
              <a:rPr lang="zh-CN" altLang="en-US" dirty="0" smtClean="0"/>
              <a:t>表情识别技术</a:t>
            </a:r>
            <a:endParaRPr lang="zh-CN" altLang="en-US" dirty="0"/>
          </a:p>
        </p:txBody>
      </p:sp>
      <p:sp>
        <p:nvSpPr>
          <p:cNvPr id="9" name="AutoShape 15" descr="http://img5.imgtn.bdimg.com/it/u=198671211,2496734942&amp;fm=26&amp;gp=0.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7" descr="http://img5.imgtn.bdimg.com/it/u=198671211,2496734942&amp;fm=26&amp;gp=0.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3" name="Picture 19" descr="http://img.mp.itc.cn/upload/20170417/e275a7a508f443a6ac92e034f4624f45_t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930" y="4632884"/>
            <a:ext cx="2520280" cy="131558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expoon.com/news/2017/06/30/76884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162" y="4479766"/>
            <a:ext cx="2703038" cy="162182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www.pjtime.com/img_UpArticle/2019-01/212551281284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0152" y="4479766"/>
            <a:ext cx="2640177" cy="16218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022240" y="6101589"/>
            <a:ext cx="1569660" cy="369332"/>
          </a:xfrm>
          <a:prstGeom prst="rect">
            <a:avLst/>
          </a:prstGeom>
          <a:noFill/>
        </p:spPr>
        <p:txBody>
          <a:bodyPr wrap="none" rtlCol="0">
            <a:spAutoFit/>
          </a:bodyPr>
          <a:lstStyle/>
          <a:p>
            <a:r>
              <a:rPr lang="zh-CN" altLang="en-US" dirty="0" smtClean="0"/>
              <a:t>语音交互技术</a:t>
            </a:r>
            <a:endParaRPr lang="zh-CN" altLang="en-US" dirty="0"/>
          </a:p>
        </p:txBody>
      </p:sp>
      <p:sp>
        <p:nvSpPr>
          <p:cNvPr id="20" name="TextBox 19"/>
          <p:cNvSpPr txBox="1"/>
          <p:nvPr/>
        </p:nvSpPr>
        <p:spPr>
          <a:xfrm>
            <a:off x="3718851" y="6101589"/>
            <a:ext cx="1569660" cy="369332"/>
          </a:xfrm>
          <a:prstGeom prst="rect">
            <a:avLst/>
          </a:prstGeom>
          <a:noFill/>
        </p:spPr>
        <p:txBody>
          <a:bodyPr wrap="none" rtlCol="0">
            <a:spAutoFit/>
          </a:bodyPr>
          <a:lstStyle/>
          <a:p>
            <a:r>
              <a:rPr lang="zh-CN" altLang="en-US" dirty="0" smtClean="0"/>
              <a:t>眼动跟踪技术</a:t>
            </a:r>
            <a:endParaRPr lang="zh-CN" altLang="en-US" dirty="0"/>
          </a:p>
        </p:txBody>
      </p:sp>
      <p:sp>
        <p:nvSpPr>
          <p:cNvPr id="21" name="TextBox 20"/>
          <p:cNvSpPr txBox="1"/>
          <p:nvPr/>
        </p:nvSpPr>
        <p:spPr>
          <a:xfrm>
            <a:off x="6590826" y="6101589"/>
            <a:ext cx="1338828" cy="369332"/>
          </a:xfrm>
          <a:prstGeom prst="rect">
            <a:avLst/>
          </a:prstGeom>
          <a:noFill/>
        </p:spPr>
        <p:txBody>
          <a:bodyPr wrap="none" rtlCol="0">
            <a:spAutoFit/>
          </a:bodyPr>
          <a:lstStyle/>
          <a:p>
            <a:r>
              <a:rPr lang="zh-CN" altLang="en-US" dirty="0" smtClean="0"/>
              <a:t>笔交互技术</a:t>
            </a:r>
            <a:endParaRPr lang="zh-CN" altLang="en-US" dirty="0"/>
          </a:p>
        </p:txBody>
      </p:sp>
    </p:spTree>
    <p:extLst>
      <p:ext uri="{BB962C8B-B14F-4D97-AF65-F5344CB8AC3E}">
        <p14:creationId xmlns:p14="http://schemas.microsoft.com/office/powerpoint/2010/main" val="2179429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lstStyle/>
          <a:p>
            <a:r>
              <a:rPr lang="zh-CN" altLang="en-US" dirty="0"/>
              <a:t>借助光学和材料学技术，构建能同时检测多个触点的触控平台，使得用户能够运用多个手指同时操作实现基于手势的交互，甚至可以让多个用户同时操作实现基于协同手势的</a:t>
            </a:r>
            <a:r>
              <a:rPr lang="zh-CN" altLang="en-US" dirty="0" smtClean="0"/>
              <a:t>交互</a:t>
            </a:r>
            <a:endParaRPr lang="en-US" altLang="zh-CN" dirty="0" smtClean="0"/>
          </a:p>
          <a:p>
            <a:r>
              <a:rPr lang="zh-CN" altLang="en-US" dirty="0"/>
              <a:t>多点触控技术由</a:t>
            </a:r>
            <a:r>
              <a:rPr lang="zh-CN" altLang="en-US" dirty="0">
                <a:solidFill>
                  <a:srgbClr val="C00000"/>
                </a:solidFill>
              </a:rPr>
              <a:t>硬件</a:t>
            </a:r>
            <a:r>
              <a:rPr lang="zh-CN" altLang="en-US" dirty="0"/>
              <a:t>和</a:t>
            </a:r>
            <a:r>
              <a:rPr lang="zh-CN" altLang="en-US" dirty="0">
                <a:solidFill>
                  <a:srgbClr val="C00000"/>
                </a:solidFill>
              </a:rPr>
              <a:t>软件</a:t>
            </a:r>
            <a:r>
              <a:rPr lang="zh-CN" altLang="en-US" dirty="0"/>
              <a:t>两部分</a:t>
            </a:r>
            <a:r>
              <a:rPr lang="zh-CN" altLang="en-US" dirty="0" smtClean="0"/>
              <a:t>组成</a:t>
            </a:r>
            <a:endParaRPr lang="en-US" altLang="zh-CN" dirty="0" smtClean="0"/>
          </a:p>
          <a:p>
            <a:endParaRPr lang="zh-CN" altLang="en-US" dirty="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p:cNvSpPr/>
          <p:nvPr/>
        </p:nvSpPr>
        <p:spPr>
          <a:xfrm>
            <a:off x="1165406"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触点检测和定位</a:t>
            </a:r>
            <a:endParaRPr lang="zh-CN" altLang="en-US" sz="2400" dirty="0"/>
          </a:p>
        </p:txBody>
      </p:sp>
      <p:sp>
        <p:nvSpPr>
          <p:cNvPr id="7" name="圆角矩形 6"/>
          <p:cNvSpPr/>
          <p:nvPr/>
        </p:nvSpPr>
        <p:spPr>
          <a:xfrm>
            <a:off x="3660790"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手指触点跟踪</a:t>
            </a:r>
            <a:endParaRPr lang="zh-CN" altLang="en-US" sz="2400" dirty="0"/>
          </a:p>
        </p:txBody>
      </p:sp>
      <p:sp>
        <p:nvSpPr>
          <p:cNvPr id="8" name="圆角矩形 7"/>
          <p:cNvSpPr/>
          <p:nvPr/>
        </p:nvSpPr>
        <p:spPr>
          <a:xfrm>
            <a:off x="6156176"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触摸手势识别</a:t>
            </a:r>
            <a:endParaRPr lang="zh-CN" altLang="en-US" sz="2400" dirty="0"/>
          </a:p>
        </p:txBody>
      </p:sp>
      <p:sp>
        <p:nvSpPr>
          <p:cNvPr id="9" name="右箭头 8"/>
          <p:cNvSpPr/>
          <p:nvPr/>
        </p:nvSpPr>
        <p:spPr>
          <a:xfrm>
            <a:off x="3097174" y="5031178"/>
            <a:ext cx="504056"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592558" y="5031178"/>
            <a:ext cx="504056"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153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lstStyle/>
          <a:p>
            <a:r>
              <a:rPr lang="zh-CN" altLang="en-US" dirty="0" smtClean="0"/>
              <a:t>触点检测和定位步骤：</a:t>
            </a:r>
            <a:endParaRPr lang="en-US" altLang="zh-CN" dirty="0" smtClean="0"/>
          </a:p>
          <a:p>
            <a:pPr marL="68580" indent="0">
              <a:buNone/>
            </a:pPr>
            <a:r>
              <a:rPr lang="zh-CN" altLang="en-US" sz="2200" dirty="0" smtClean="0"/>
              <a:t>（</a:t>
            </a:r>
            <a:r>
              <a:rPr lang="en-US" altLang="zh-CN" sz="2200" dirty="0" smtClean="0"/>
              <a:t>1</a:t>
            </a:r>
            <a:r>
              <a:rPr lang="zh-CN" altLang="en-US" sz="2200" dirty="0" smtClean="0"/>
              <a:t>）</a:t>
            </a:r>
            <a:r>
              <a:rPr lang="zh-CN" altLang="en-US" sz="2200" dirty="0" smtClean="0">
                <a:solidFill>
                  <a:srgbClr val="C00000"/>
                </a:solidFill>
              </a:rPr>
              <a:t>图像预处理</a:t>
            </a:r>
            <a:r>
              <a:rPr lang="zh-CN" altLang="en-US" sz="2200" dirty="0" smtClean="0"/>
              <a:t>。利用图像处理技术去除噪声，提取干净清晰的红外图像</a:t>
            </a:r>
            <a:endParaRPr lang="en-US" altLang="zh-CN" sz="2200" dirty="0" smtClean="0"/>
          </a:p>
          <a:p>
            <a:pPr marL="68580" indent="0">
              <a:buNone/>
            </a:pPr>
            <a:endParaRPr lang="en-US" altLang="zh-CN" sz="2200" dirty="0" smtClean="0"/>
          </a:p>
          <a:p>
            <a:pPr marL="68580" indent="0">
              <a:buNone/>
            </a:pPr>
            <a:r>
              <a:rPr lang="zh-CN" altLang="en-US" sz="2200" dirty="0" smtClean="0"/>
              <a:t>（</a:t>
            </a:r>
            <a:r>
              <a:rPr lang="en-US" altLang="zh-CN" sz="2200" dirty="0" smtClean="0"/>
              <a:t>2</a:t>
            </a:r>
            <a:r>
              <a:rPr lang="zh-CN" altLang="en-US" sz="2200" dirty="0" smtClean="0"/>
              <a:t>）</a:t>
            </a:r>
            <a:r>
              <a:rPr lang="zh-CN" altLang="en-US" sz="2200" dirty="0" smtClean="0">
                <a:solidFill>
                  <a:srgbClr val="C00000"/>
                </a:solidFill>
              </a:rPr>
              <a:t>触点分割</a:t>
            </a:r>
            <a:r>
              <a:rPr lang="zh-CN" altLang="en-US" sz="2200" dirty="0" smtClean="0"/>
              <a:t>。采用背景减除法去除背景，获得手指触点信息</a:t>
            </a:r>
            <a:endParaRPr lang="en-US" altLang="zh-CN" sz="2000" dirty="0" smtClean="0"/>
          </a:p>
          <a:p>
            <a:pPr marL="68580" indent="0">
              <a:buNone/>
            </a:pPr>
            <a:endParaRPr lang="en-US" altLang="zh-CN" sz="2000" dirty="0" smtClean="0"/>
          </a:p>
          <a:p>
            <a:pPr marL="68580" indent="0">
              <a:buNone/>
            </a:pPr>
            <a:r>
              <a:rPr lang="zh-CN" altLang="en-US" sz="2200" dirty="0" smtClean="0"/>
              <a:t>（</a:t>
            </a:r>
            <a:r>
              <a:rPr lang="en-US" altLang="zh-CN" sz="2200" dirty="0" smtClean="0"/>
              <a:t>3</a:t>
            </a:r>
            <a:r>
              <a:rPr lang="zh-CN" altLang="en-US" sz="2200" dirty="0" smtClean="0"/>
              <a:t>）</a:t>
            </a:r>
            <a:r>
              <a:rPr lang="zh-CN" altLang="en-US" sz="2200" dirty="0" smtClean="0">
                <a:solidFill>
                  <a:srgbClr val="C00000"/>
                </a:solidFill>
              </a:rPr>
              <a:t>触点定位</a:t>
            </a:r>
            <a:r>
              <a:rPr lang="zh-CN" altLang="en-US" sz="2200" dirty="0" smtClean="0"/>
              <a:t>。去除面积小的噪点，并提取出触点的重心坐标，实现定位。</a:t>
            </a:r>
            <a:endParaRPr lang="zh-CN" altLang="en-US" sz="2200" dirty="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198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noAutofit/>
          </a:bodyPr>
          <a:lstStyle/>
          <a:p>
            <a:r>
              <a:rPr lang="zh-CN" altLang="en-US" dirty="0" smtClean="0"/>
              <a:t>手指触点跟踪</a:t>
            </a:r>
            <a:endParaRPr lang="en-US" altLang="zh-CN" dirty="0" smtClean="0"/>
          </a:p>
          <a:p>
            <a:pPr lvl="1"/>
            <a:r>
              <a:rPr lang="zh-CN" altLang="en-US" dirty="0" smtClean="0"/>
              <a:t>根据检测出的多个触点，采用</a:t>
            </a:r>
            <a:r>
              <a:rPr lang="en-US" altLang="zh-CN" dirty="0" err="1" smtClean="0"/>
              <a:t>Meanshift</a:t>
            </a:r>
            <a:r>
              <a:rPr lang="zh-CN" altLang="en-US" dirty="0" smtClean="0"/>
              <a:t>算法、</a:t>
            </a:r>
            <a:r>
              <a:rPr lang="en-US" altLang="zh-CN" dirty="0" err="1" smtClean="0"/>
              <a:t>Kalman</a:t>
            </a:r>
            <a:r>
              <a:rPr lang="zh-CN" altLang="en-US" dirty="0" smtClean="0"/>
              <a:t>滤波、</a:t>
            </a:r>
            <a:r>
              <a:rPr lang="en-US" altLang="zh-CN" dirty="0" smtClean="0"/>
              <a:t>Kuhn-</a:t>
            </a:r>
            <a:r>
              <a:rPr lang="en-US" altLang="zh-CN" dirty="0" err="1" smtClean="0"/>
              <a:t>Munkres</a:t>
            </a:r>
            <a:r>
              <a:rPr lang="zh-CN" altLang="en-US" dirty="0" smtClean="0"/>
              <a:t>算法及</a:t>
            </a:r>
            <a:r>
              <a:rPr lang="en-US" altLang="zh-CN" dirty="0" err="1" smtClean="0"/>
              <a:t>CamShift</a:t>
            </a:r>
            <a:r>
              <a:rPr lang="zh-CN" altLang="en-US" dirty="0" smtClean="0"/>
              <a:t>等算法拟合出触点轨迹，为手势的识别提供论据。</a:t>
            </a:r>
            <a:endParaRPr lang="en-US" altLang="zh-CN" dirty="0" smtClean="0"/>
          </a:p>
          <a:p>
            <a:endParaRPr lang="en-US" altLang="zh-CN" dirty="0"/>
          </a:p>
          <a:p>
            <a:r>
              <a:rPr lang="zh-CN" altLang="en-US" dirty="0" smtClean="0"/>
              <a:t>触摸手势识别</a:t>
            </a:r>
            <a:endParaRPr lang="en-US" altLang="zh-CN" dirty="0" smtClean="0"/>
          </a:p>
          <a:p>
            <a:pPr lvl="1"/>
            <a:r>
              <a:rPr lang="zh-CN" altLang="en-US" dirty="0" smtClean="0"/>
              <a:t>利用跟踪得到的轨迹，识别手势的含义</a:t>
            </a:r>
            <a:endParaRPr lang="en-US" altLang="zh-CN" dirty="0" smtClean="0"/>
          </a:p>
          <a:p>
            <a:pPr lvl="1"/>
            <a:r>
              <a:rPr lang="zh-CN" altLang="en-US" dirty="0" smtClean="0"/>
              <a:t>分为单手多指手势或双手对称手势</a:t>
            </a:r>
            <a:endParaRPr lang="en-US" altLang="zh-CN" dirty="0" smtClean="0"/>
          </a:p>
          <a:p>
            <a:pPr lvl="1"/>
            <a:r>
              <a:rPr lang="zh-CN" altLang="en-US" dirty="0" smtClean="0"/>
              <a:t>常用模型：隐马尔科夫模型、神经网络</a:t>
            </a:r>
            <a:endParaRPr lang="en-US" altLang="zh-CN" dirty="0" smtClean="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42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手势识别技术</a:t>
            </a:r>
            <a:endParaRPr lang="zh-CN" altLang="en-US" dirty="0"/>
          </a:p>
        </p:txBody>
      </p:sp>
      <p:sp>
        <p:nvSpPr>
          <p:cNvPr id="3" name="内容占位符 2"/>
          <p:cNvSpPr>
            <a:spLocks noGrp="1"/>
          </p:cNvSpPr>
          <p:nvPr>
            <p:ph idx="1"/>
          </p:nvPr>
        </p:nvSpPr>
        <p:spPr/>
        <p:txBody>
          <a:bodyPr/>
          <a:lstStyle/>
          <a:p>
            <a:r>
              <a:rPr lang="zh-CN" altLang="en-US" dirty="0" smtClean="0"/>
              <a:t>用手势作为输入信号与计算机进行交互</a:t>
            </a:r>
            <a:endParaRPr lang="en-US" altLang="zh-CN" dirty="0" smtClean="0"/>
          </a:p>
          <a:p>
            <a:r>
              <a:rPr lang="zh-CN" altLang="en-US" dirty="0" smtClean="0"/>
              <a:t>多点触控是一种基于触摸介质的手势识别技术</a:t>
            </a:r>
            <a:endParaRPr lang="en-US" altLang="zh-CN" dirty="0" smtClean="0"/>
          </a:p>
          <a:p>
            <a:endParaRPr lang="en-US" altLang="zh-CN" dirty="0"/>
          </a:p>
          <a:p>
            <a:r>
              <a:rPr lang="zh-CN" altLang="en-US" dirty="0" smtClean="0"/>
              <a:t>手势分类：</a:t>
            </a:r>
            <a:endParaRPr lang="en-US" altLang="zh-CN" dirty="0" smtClean="0"/>
          </a:p>
          <a:p>
            <a:pPr lvl="1"/>
            <a:endParaRPr lang="en-US" altLang="zh-CN" dirty="0" smtClean="0"/>
          </a:p>
          <a:p>
            <a:endParaRPr lang="zh-CN" altLang="en-US" dirty="0"/>
          </a:p>
        </p:txBody>
      </p:sp>
      <p:pic>
        <p:nvPicPr>
          <p:cNvPr id="1026" name="Picture 2" descr="https://timgsa.baidu.com/timg?image&amp;quality=80&amp;size=b9999_10000&amp;sec=1590842307633&amp;di=74be4cafb6b3a0c937406575816cc5be&amp;imgtype=0&amp;src=http%3A%2F%2Fwww.cy-life.com%2Fassets%2F3f5720542e0441d8a2f3def86cffb78a.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293096"/>
            <a:ext cx="1979582" cy="12847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3337" y="5723558"/>
            <a:ext cx="1107996" cy="369332"/>
          </a:xfrm>
          <a:prstGeom prst="rect">
            <a:avLst/>
          </a:prstGeom>
          <a:noFill/>
        </p:spPr>
        <p:txBody>
          <a:bodyPr wrap="none" rtlCol="0">
            <a:spAutoFit/>
          </a:bodyPr>
          <a:lstStyle/>
          <a:p>
            <a:r>
              <a:rPr lang="zh-CN" altLang="en-US" dirty="0" smtClean="0"/>
              <a:t>控制手势</a:t>
            </a:r>
            <a:endParaRPr lang="zh-CN" altLang="en-US" dirty="0"/>
          </a:p>
        </p:txBody>
      </p:sp>
      <p:pic>
        <p:nvPicPr>
          <p:cNvPr id="1028" name="Picture 4" descr="https://timgsa.baidu.com/timg?image&amp;quality=80&amp;size=b9999_10000&amp;sec=1590842361602&amp;di=bc12b630673cc2f5f20683d11fd41f96&amp;imgtype=0&amp;src=http%3A%2F%2Fn1.itc.cn%2Fimg8%2Fwb%2Frecom%2F2017%2F01%2F17%2F14846382755747152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877" y="4293095"/>
            <a:ext cx="1809506" cy="1284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74632" y="5723319"/>
            <a:ext cx="1107996" cy="369332"/>
          </a:xfrm>
          <a:prstGeom prst="rect">
            <a:avLst/>
          </a:prstGeom>
          <a:noFill/>
        </p:spPr>
        <p:txBody>
          <a:bodyPr wrap="none" rtlCol="0">
            <a:spAutoFit/>
          </a:bodyPr>
          <a:lstStyle/>
          <a:p>
            <a:r>
              <a:rPr lang="zh-CN" altLang="en-US" dirty="0" smtClean="0"/>
              <a:t>操作手势</a:t>
            </a:r>
            <a:endParaRPr lang="zh-CN" altLang="en-US" dirty="0"/>
          </a:p>
        </p:txBody>
      </p:sp>
      <p:pic>
        <p:nvPicPr>
          <p:cNvPr id="1030" name="Picture 6" descr="https://timgsa.baidu.com/timg?image&amp;quality=80&amp;size=b9999_10000&amp;sec=1590842536920&amp;di=a90dc69c7fcce118dd5311c5a46d2562&amp;imgtype=0&amp;src=http%3A%2F%2Fpic.baike.soso.com%2Fp%2F20121128%2F20121128113049-157398058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8867" y="4293097"/>
            <a:ext cx="1934862" cy="12847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340635" y="5723319"/>
            <a:ext cx="2031325" cy="369332"/>
          </a:xfrm>
          <a:prstGeom prst="rect">
            <a:avLst/>
          </a:prstGeom>
          <a:noFill/>
        </p:spPr>
        <p:txBody>
          <a:bodyPr wrap="none" rtlCol="0">
            <a:spAutoFit/>
          </a:bodyPr>
          <a:lstStyle/>
          <a:p>
            <a:r>
              <a:rPr lang="zh-CN" altLang="en-US" dirty="0" smtClean="0"/>
              <a:t>通讯手势（走你）</a:t>
            </a:r>
            <a:endParaRPr lang="zh-CN" altLang="en-US" dirty="0"/>
          </a:p>
        </p:txBody>
      </p:sp>
      <p:pic>
        <p:nvPicPr>
          <p:cNvPr id="1032" name="Picture 8" descr="https://ss0.bdstatic.com/70cFuHSh_Q1YnxGkpoWK1HF6hhy/it/u=1762555065,941291383&amp;fm=26&amp;gp=0.jpg"/>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80342" y="4293095"/>
            <a:ext cx="2280616" cy="12847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504987" y="5723319"/>
            <a:ext cx="2031325" cy="369332"/>
          </a:xfrm>
          <a:prstGeom prst="rect">
            <a:avLst/>
          </a:prstGeom>
          <a:noFill/>
        </p:spPr>
        <p:txBody>
          <a:bodyPr wrap="none" rtlCol="0">
            <a:spAutoFit/>
          </a:bodyPr>
          <a:lstStyle/>
          <a:p>
            <a:r>
              <a:rPr lang="zh-CN" altLang="en-US" dirty="0" smtClean="0"/>
              <a:t>对话手势（手语）</a:t>
            </a:r>
            <a:endParaRPr lang="zh-CN" altLang="en-US" dirty="0"/>
          </a:p>
        </p:txBody>
      </p:sp>
    </p:spTree>
    <p:extLst>
      <p:ext uri="{BB962C8B-B14F-4D97-AF65-F5344CB8AC3E}">
        <p14:creationId xmlns:p14="http://schemas.microsoft.com/office/powerpoint/2010/main" val="34773980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手势识别技术</a:t>
            </a:r>
            <a:endParaRPr lang="zh-CN" altLang="en-US" dirty="0"/>
          </a:p>
        </p:txBody>
      </p:sp>
      <p:sp>
        <p:nvSpPr>
          <p:cNvPr id="3" name="内容占位符 2"/>
          <p:cNvSpPr>
            <a:spLocks noGrp="1"/>
          </p:cNvSpPr>
          <p:nvPr>
            <p:ph idx="1"/>
          </p:nvPr>
        </p:nvSpPr>
        <p:spPr/>
        <p:txBody>
          <a:bodyPr/>
          <a:lstStyle/>
          <a:p>
            <a:r>
              <a:rPr lang="zh-CN" altLang="en-US" dirty="0" smtClean="0"/>
              <a:t>按输入设备分类：</a:t>
            </a:r>
            <a:endParaRPr lang="en-US" altLang="zh-CN" dirty="0" smtClean="0"/>
          </a:p>
          <a:p>
            <a:endParaRPr lang="zh-CN" altLang="en-US" dirty="0"/>
          </a:p>
        </p:txBody>
      </p:sp>
      <p:pic>
        <p:nvPicPr>
          <p:cNvPr id="2050" name="Picture 2" descr="https://ss3.bdstatic.com/70cFv8Sh_Q1YnxGkpoWK1HF6hhy/it/u=4206186564,2515175815&amp;fm=26&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20346" t="8749" b="6062"/>
          <a:stretch/>
        </p:blipFill>
        <p:spPr bwMode="auto">
          <a:xfrm>
            <a:off x="1043608" y="3065715"/>
            <a:ext cx="2808312" cy="1803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90858376230&amp;di=ae3fb1c3f29350f45e72c8cc25146242&amp;imgtype=0&amp;src=http%3A%2F%2Fimg14.360buyimg.com%2Fn7%2Fjfs%2Ft3067%2F173%2F623292470%2F62450%2F3259d841%2F57bbe16en3d161a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00" y="2420888"/>
            <a:ext cx="2448272" cy="2448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01269" y="4867694"/>
            <a:ext cx="2492990" cy="369332"/>
          </a:xfrm>
          <a:prstGeom prst="rect">
            <a:avLst/>
          </a:prstGeom>
          <a:noFill/>
        </p:spPr>
        <p:txBody>
          <a:bodyPr wrap="none" rtlCol="0">
            <a:spAutoFit/>
          </a:bodyPr>
          <a:lstStyle/>
          <a:p>
            <a:r>
              <a:rPr lang="zh-CN" altLang="en-US" dirty="0" smtClean="0">
                <a:solidFill>
                  <a:srgbClr val="C00000"/>
                </a:solidFill>
              </a:rPr>
              <a:t>以数据手套为输入设备</a:t>
            </a:r>
            <a:endParaRPr lang="zh-CN" altLang="en-US" dirty="0">
              <a:solidFill>
                <a:srgbClr val="C00000"/>
              </a:solidFill>
            </a:endParaRPr>
          </a:p>
        </p:txBody>
      </p:sp>
      <p:sp>
        <p:nvSpPr>
          <p:cNvPr id="15" name="TextBox 14"/>
          <p:cNvSpPr txBox="1"/>
          <p:nvPr/>
        </p:nvSpPr>
        <p:spPr>
          <a:xfrm>
            <a:off x="5565157" y="4867694"/>
            <a:ext cx="2262158" cy="369332"/>
          </a:xfrm>
          <a:prstGeom prst="rect">
            <a:avLst/>
          </a:prstGeom>
          <a:noFill/>
        </p:spPr>
        <p:txBody>
          <a:bodyPr wrap="none" rtlCol="0">
            <a:spAutoFit/>
          </a:bodyPr>
          <a:lstStyle/>
          <a:p>
            <a:r>
              <a:rPr lang="zh-CN" altLang="en-US" dirty="0" smtClean="0">
                <a:solidFill>
                  <a:srgbClr val="C00000"/>
                </a:solidFill>
              </a:rPr>
              <a:t>以摄像机为输入设备</a:t>
            </a:r>
            <a:endParaRPr lang="en-US" altLang="zh-CN" dirty="0" smtClean="0">
              <a:solidFill>
                <a:srgbClr val="C00000"/>
              </a:solidFill>
            </a:endParaRPr>
          </a:p>
        </p:txBody>
      </p:sp>
      <p:sp>
        <p:nvSpPr>
          <p:cNvPr id="6" name="TextBox 5"/>
          <p:cNvSpPr txBox="1"/>
          <p:nvPr/>
        </p:nvSpPr>
        <p:spPr>
          <a:xfrm>
            <a:off x="683568" y="5172596"/>
            <a:ext cx="3816424" cy="1077218"/>
          </a:xfrm>
          <a:prstGeom prst="rect">
            <a:avLst/>
          </a:prstGeom>
          <a:noFill/>
        </p:spPr>
        <p:txBody>
          <a:bodyPr wrap="square" rtlCol="0">
            <a:spAutoFit/>
          </a:bodyPr>
          <a:lstStyle/>
          <a:p>
            <a:r>
              <a:rPr lang="zh-CN" altLang="en-US" sz="1600" dirty="0"/>
              <a:t>反馈各关节的数据，并经一个</a:t>
            </a:r>
            <a:r>
              <a:rPr lang="zh-CN" altLang="en-US" sz="1600" dirty="0">
                <a:solidFill>
                  <a:srgbClr val="7030A0"/>
                </a:solidFill>
              </a:rPr>
              <a:t>位置跟踪器</a:t>
            </a:r>
            <a:r>
              <a:rPr lang="zh-CN" altLang="en-US" sz="1600" dirty="0"/>
              <a:t>返回人手所在的三维坐标，从而来测量手势在三维空间中的位置信息和手指等关节的运动信息</a:t>
            </a:r>
          </a:p>
        </p:txBody>
      </p:sp>
      <p:sp>
        <p:nvSpPr>
          <p:cNvPr id="17" name="TextBox 16"/>
          <p:cNvSpPr txBox="1"/>
          <p:nvPr/>
        </p:nvSpPr>
        <p:spPr>
          <a:xfrm>
            <a:off x="4788024" y="5172596"/>
            <a:ext cx="3816424" cy="1384995"/>
          </a:xfrm>
          <a:prstGeom prst="rect">
            <a:avLst/>
          </a:prstGeom>
          <a:noFill/>
        </p:spPr>
        <p:txBody>
          <a:bodyPr wrap="square" rtlCol="0">
            <a:spAutoFit/>
          </a:bodyPr>
          <a:lstStyle/>
          <a:p>
            <a:r>
              <a:rPr lang="zh-CN" altLang="en-US" sz="1400" dirty="0" smtClean="0"/>
              <a:t>主要依赖于图像处理技术：</a:t>
            </a:r>
            <a:endParaRPr lang="en-US" altLang="zh-CN" sz="1400" dirty="0" smtClean="0"/>
          </a:p>
          <a:p>
            <a:pPr marL="285750" indent="-285750">
              <a:buFont typeface="Arial" panose="020B0604020202020204" pitchFamily="34" charset="0"/>
              <a:buChar char="•"/>
            </a:pPr>
            <a:r>
              <a:rPr lang="zh-CN" altLang="en-US" sz="1400" dirty="0" smtClean="0">
                <a:solidFill>
                  <a:srgbClr val="7030A0"/>
                </a:solidFill>
              </a:rPr>
              <a:t>手势分割</a:t>
            </a:r>
            <a:r>
              <a:rPr lang="zh-CN" altLang="en-US" sz="1400" dirty="0" smtClean="0"/>
              <a:t>：将手势与背景分享。基于直方图、局部信息、颜色等。</a:t>
            </a:r>
            <a:endParaRPr lang="en-US" altLang="zh-CN" sz="1400" dirty="0" smtClean="0"/>
          </a:p>
          <a:p>
            <a:pPr marL="285750" indent="-285750">
              <a:buFont typeface="Arial" panose="020B0604020202020204" pitchFamily="34" charset="0"/>
              <a:buChar char="•"/>
            </a:pPr>
            <a:r>
              <a:rPr lang="zh-CN" altLang="en-US" sz="1400" dirty="0" smtClean="0">
                <a:solidFill>
                  <a:srgbClr val="7030A0"/>
                </a:solidFill>
              </a:rPr>
              <a:t>特征提取和建模</a:t>
            </a:r>
            <a:r>
              <a:rPr lang="zh-CN" altLang="en-US" sz="1400" dirty="0" smtClean="0"/>
              <a:t>：几何或纹理特征</a:t>
            </a:r>
            <a:endParaRPr lang="en-US" altLang="zh-CN" sz="1400" dirty="0" smtClean="0"/>
          </a:p>
          <a:p>
            <a:pPr marL="285750" indent="-285750">
              <a:buFont typeface="Arial" panose="020B0604020202020204" pitchFamily="34" charset="0"/>
              <a:buChar char="•"/>
            </a:pPr>
            <a:r>
              <a:rPr lang="zh-CN" altLang="en-US" sz="1400" dirty="0" smtClean="0">
                <a:solidFill>
                  <a:srgbClr val="7030A0"/>
                </a:solidFill>
              </a:rPr>
              <a:t>手势识别</a:t>
            </a:r>
            <a:r>
              <a:rPr lang="zh-CN" altLang="en-US" sz="1400" dirty="0" smtClean="0"/>
              <a:t>：根据特征识别手势含义。模式匹配、统计分析、神经网络</a:t>
            </a:r>
            <a:endParaRPr lang="en-US" altLang="zh-CN" sz="1400" dirty="0" smtClean="0"/>
          </a:p>
        </p:txBody>
      </p:sp>
      <p:sp>
        <p:nvSpPr>
          <p:cNvPr id="18" name="TextBox 17"/>
          <p:cNvSpPr txBox="1"/>
          <p:nvPr/>
        </p:nvSpPr>
        <p:spPr>
          <a:xfrm>
            <a:off x="4499992" y="908720"/>
            <a:ext cx="3816424" cy="1815882"/>
          </a:xfrm>
          <a:prstGeom prst="rect">
            <a:avLst/>
          </a:prstGeom>
          <a:noFill/>
          <a:ln>
            <a:solidFill>
              <a:schemeClr val="accent1"/>
            </a:solidFill>
          </a:ln>
        </p:spPr>
        <p:txBody>
          <a:bodyPr wrap="square" rtlCol="0">
            <a:spAutoFit/>
          </a:bodyPr>
          <a:lstStyle/>
          <a:p>
            <a:r>
              <a:rPr lang="zh-CN" altLang="en-US" sz="1600" dirty="0" smtClean="0"/>
              <a:t>数据手套 </a:t>
            </a:r>
            <a:r>
              <a:rPr lang="en-US" altLang="zh-CN" sz="1600" dirty="0" smtClean="0"/>
              <a:t>VS </a:t>
            </a:r>
            <a:r>
              <a:rPr lang="zh-CN" altLang="en-US" sz="1600" dirty="0" smtClean="0"/>
              <a:t>摄像机</a:t>
            </a:r>
            <a:endParaRPr lang="en-US" altLang="zh-CN" sz="1600" dirty="0" smtClean="0"/>
          </a:p>
          <a:p>
            <a:pPr marL="285750" indent="-285750">
              <a:buFont typeface="Arial" panose="020B0604020202020204" pitchFamily="34" charset="0"/>
              <a:buChar char="•"/>
            </a:pPr>
            <a:r>
              <a:rPr lang="zh-CN" altLang="en-US" sz="1600" dirty="0" smtClean="0"/>
              <a:t>数据手套数据精确度高，可识别手势多且辨识率高。</a:t>
            </a:r>
            <a:r>
              <a:rPr lang="zh-CN" altLang="en-US" sz="1600" dirty="0" smtClean="0">
                <a:solidFill>
                  <a:srgbClr val="C00000"/>
                </a:solidFill>
              </a:rPr>
              <a:t>但设备价格昂贵，给用户也带来不便</a:t>
            </a:r>
            <a:endParaRPr lang="en-US" altLang="zh-CN" sz="1600" dirty="0" smtClean="0">
              <a:solidFill>
                <a:srgbClr val="C00000"/>
              </a:solidFill>
            </a:endParaRPr>
          </a:p>
          <a:p>
            <a:pPr marL="285750" indent="-285750">
              <a:buFont typeface="Arial" panose="020B0604020202020204" pitchFamily="34" charset="0"/>
              <a:buChar char="•"/>
            </a:pPr>
            <a:r>
              <a:rPr lang="zh-CN" altLang="en-US" sz="1600" dirty="0" smtClean="0"/>
              <a:t>价格较低，使用简单灵活，不干扰用户。</a:t>
            </a:r>
            <a:r>
              <a:rPr lang="zh-CN" altLang="en-US" sz="1600" dirty="0" smtClean="0">
                <a:solidFill>
                  <a:srgbClr val="C00000"/>
                </a:solidFill>
              </a:rPr>
              <a:t>但计算过程复杂，识别率和实时性较差</a:t>
            </a:r>
            <a:endParaRPr lang="zh-CN" altLang="en-US" sz="1600" dirty="0">
              <a:solidFill>
                <a:srgbClr val="C00000"/>
              </a:solidFill>
            </a:endParaRPr>
          </a:p>
        </p:txBody>
      </p:sp>
    </p:spTree>
    <p:extLst>
      <p:ext uri="{BB962C8B-B14F-4D97-AF65-F5344CB8AC3E}">
        <p14:creationId xmlns:p14="http://schemas.microsoft.com/office/powerpoint/2010/main" val="88992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p:txBody>
          <a:bodyPr/>
          <a:lstStyle/>
          <a:p>
            <a:r>
              <a:rPr lang="zh-CN" altLang="en-US" dirty="0" smtClean="0"/>
              <a:t>计算机通过智能算法识别出表情图像中的人物情感的技术</a:t>
            </a:r>
            <a:endParaRPr lang="zh-CN" altLang="en-US" dirty="0"/>
          </a:p>
        </p:txBody>
      </p:sp>
      <p:pic>
        <p:nvPicPr>
          <p:cNvPr id="3074" name="Picture 2" descr="http://5b0988e595225.cdn.sohucs.com/images/20180731/12be51f4cf074ebca1fbfebde59b136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192851"/>
            <a:ext cx="6758608" cy="311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9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a:xfrm>
            <a:off x="3851920" y="2323652"/>
            <a:ext cx="4608512" cy="3928488"/>
          </a:xfrm>
        </p:spPr>
        <p:txBody>
          <a:bodyPr/>
          <a:lstStyle/>
          <a:p>
            <a:r>
              <a:rPr lang="zh-CN" altLang="en-US" dirty="0" smtClean="0"/>
              <a:t>定义了</a:t>
            </a:r>
            <a:r>
              <a:rPr lang="en-US" altLang="zh-CN" dirty="0" smtClean="0"/>
              <a:t>6</a:t>
            </a:r>
            <a:r>
              <a:rPr lang="zh-CN" altLang="en-US" dirty="0" smtClean="0"/>
              <a:t>种基本表情：生气、厌恶、害怕、伤心、高兴和吃惊</a:t>
            </a:r>
            <a:endParaRPr lang="en-US" altLang="zh-CN" dirty="0" smtClean="0"/>
          </a:p>
          <a:p>
            <a:r>
              <a:rPr lang="en-US" altLang="zh-CN" dirty="0" smtClean="0"/>
              <a:t>1978</a:t>
            </a:r>
            <a:r>
              <a:rPr lang="zh-CN" altLang="en-US" dirty="0" smtClean="0"/>
              <a:t>年开发了面部动作编码系统（</a:t>
            </a:r>
            <a:r>
              <a:rPr lang="en-US" altLang="zh-CN" dirty="0" smtClean="0"/>
              <a:t>Facial Action Coding System, </a:t>
            </a:r>
            <a:r>
              <a:rPr lang="en-US" altLang="zh-CN" b="1" dirty="0" smtClean="0">
                <a:solidFill>
                  <a:srgbClr val="C00000"/>
                </a:solidFill>
              </a:rPr>
              <a:t>FACS</a:t>
            </a:r>
            <a:r>
              <a:rPr lang="zh-CN" altLang="en-US" dirty="0" smtClean="0"/>
              <a:t>），来检测面部表情的细微变化</a:t>
            </a:r>
            <a:endParaRPr lang="en-US" altLang="zh-CN" dirty="0" smtClean="0"/>
          </a:p>
          <a:p>
            <a:r>
              <a:rPr lang="zh-CN" altLang="en-US" dirty="0" smtClean="0"/>
              <a:t>后来的研究者建立的人脸模型大都基于</a:t>
            </a:r>
            <a:r>
              <a:rPr lang="en-US" altLang="zh-CN" dirty="0" smtClean="0"/>
              <a:t>FACS</a:t>
            </a:r>
            <a:r>
              <a:rPr lang="zh-CN" altLang="en-US" dirty="0" smtClean="0"/>
              <a:t>系统</a:t>
            </a:r>
            <a:endParaRPr lang="zh-CN" altLang="en-US" dirty="0"/>
          </a:p>
        </p:txBody>
      </p:sp>
      <p:pic>
        <p:nvPicPr>
          <p:cNvPr id="1028" name="Picture 4" descr="https://timgsa.baidu.com/timg?image&amp;quality=80&amp;size=b9999_10000&amp;sec=1590915959684&amp;di=77d0264028652a931293ac5be87b6954&amp;imgtype=0&amp;src=http%3A%2F%2Fn.sinaimg.cn%2Fsinacn%2Fw600h420%2F20171206%2F0c5b-fypikwu1967691.jpg"/>
          <p:cNvPicPr>
            <a:picLocks noChangeAspect="1" noChangeArrowheads="1"/>
          </p:cNvPicPr>
          <p:nvPr/>
        </p:nvPicPr>
        <p:blipFill rotWithShape="1">
          <a:blip r:embed="rId2">
            <a:extLst>
              <a:ext uri="{28A0092B-C50C-407E-A947-70E740481C1C}">
                <a14:useLocalDpi xmlns:a14="http://schemas.microsoft.com/office/drawing/2010/main" val="0"/>
              </a:ext>
            </a:extLst>
          </a:blip>
          <a:srcRect l="24339" r="9661"/>
          <a:stretch/>
        </p:blipFill>
        <p:spPr bwMode="auto">
          <a:xfrm>
            <a:off x="755576" y="2293441"/>
            <a:ext cx="3123089"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5576" y="5605809"/>
            <a:ext cx="3123089" cy="646331"/>
          </a:xfrm>
          <a:prstGeom prst="rect">
            <a:avLst/>
          </a:prstGeom>
          <a:noFill/>
        </p:spPr>
        <p:txBody>
          <a:bodyPr wrap="square" rtlCol="0">
            <a:spAutoFit/>
          </a:bodyPr>
          <a:lstStyle/>
          <a:p>
            <a:pPr algn="ctr"/>
            <a:r>
              <a:rPr lang="zh-CN" altLang="en-US" dirty="0" smtClean="0"/>
              <a:t>美国心理学家保罗</a:t>
            </a:r>
            <a:r>
              <a:rPr lang="en-US" altLang="zh-CN" dirty="0" smtClean="0">
                <a:latin typeface="Times New Roman"/>
                <a:cs typeface="Times New Roman"/>
              </a:rPr>
              <a:t>·</a:t>
            </a:r>
            <a:r>
              <a:rPr lang="zh-CN" altLang="en-US" dirty="0" smtClean="0">
                <a:latin typeface="Times New Roman"/>
                <a:cs typeface="Times New Roman"/>
              </a:rPr>
              <a:t>艾克曼</a:t>
            </a:r>
            <a:r>
              <a:rPr lang="en-US" altLang="zh-CN" dirty="0" smtClean="0">
                <a:latin typeface="Times New Roman"/>
                <a:cs typeface="Times New Roman"/>
              </a:rPr>
              <a:t>(Paul Ekman)</a:t>
            </a:r>
            <a:endParaRPr lang="zh-CN" altLang="en-US" dirty="0"/>
          </a:p>
        </p:txBody>
      </p:sp>
    </p:spTree>
    <p:extLst>
      <p:ext uri="{BB962C8B-B14F-4D97-AF65-F5344CB8AC3E}">
        <p14:creationId xmlns:p14="http://schemas.microsoft.com/office/powerpoint/2010/main" val="2601859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p:txBody>
          <a:bodyPr/>
          <a:lstStyle/>
          <a:p>
            <a:r>
              <a:rPr lang="zh-CN" altLang="en-US" dirty="0" smtClean="0"/>
              <a:t>识别过程</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956371"/>
            <a:ext cx="2311434" cy="19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761" y="3257512"/>
            <a:ext cx="1281796" cy="1335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308" y="3142825"/>
            <a:ext cx="1416722" cy="1565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48264" y="3663785"/>
            <a:ext cx="1358064" cy="523220"/>
          </a:xfrm>
          <a:prstGeom prst="rect">
            <a:avLst/>
          </a:prstGeom>
          <a:noFill/>
        </p:spPr>
        <p:txBody>
          <a:bodyPr wrap="none" rtlCol="0">
            <a:spAutoFit/>
          </a:bodyPr>
          <a:lstStyle/>
          <a:p>
            <a:r>
              <a:rPr lang="en-US" altLang="zh-CN" sz="2800" dirty="0" smtClean="0"/>
              <a:t>Happy</a:t>
            </a:r>
            <a:endParaRPr lang="zh-CN" altLang="en-US" sz="2800" dirty="0"/>
          </a:p>
        </p:txBody>
      </p:sp>
      <p:sp>
        <p:nvSpPr>
          <p:cNvPr id="5" name="右箭头 4"/>
          <p:cNvSpPr/>
          <p:nvPr/>
        </p:nvSpPr>
        <p:spPr>
          <a:xfrm>
            <a:off x="3078104" y="3663785"/>
            <a:ext cx="420751"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771911" y="3663785"/>
            <a:ext cx="420751"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6645841" y="3663785"/>
            <a:ext cx="420751"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49381" y="4894419"/>
            <a:ext cx="2723823" cy="369332"/>
          </a:xfrm>
          <a:prstGeom prst="rect">
            <a:avLst/>
          </a:prstGeom>
          <a:noFill/>
        </p:spPr>
        <p:txBody>
          <a:bodyPr wrap="none" rtlCol="0">
            <a:spAutoFit/>
          </a:bodyPr>
          <a:lstStyle/>
          <a:p>
            <a:r>
              <a:rPr lang="zh-CN" altLang="en-US" dirty="0" smtClean="0"/>
              <a:t>通过摄像头采集人脸图像</a:t>
            </a:r>
            <a:endParaRPr lang="zh-CN" altLang="en-US" dirty="0"/>
          </a:p>
        </p:txBody>
      </p:sp>
      <p:sp>
        <p:nvSpPr>
          <p:cNvPr id="12" name="TextBox 11"/>
          <p:cNvSpPr txBox="1"/>
          <p:nvPr/>
        </p:nvSpPr>
        <p:spPr>
          <a:xfrm>
            <a:off x="3574661" y="4894419"/>
            <a:ext cx="1107996" cy="369332"/>
          </a:xfrm>
          <a:prstGeom prst="rect">
            <a:avLst/>
          </a:prstGeom>
          <a:noFill/>
        </p:spPr>
        <p:txBody>
          <a:bodyPr wrap="none" rtlCol="0">
            <a:spAutoFit/>
          </a:bodyPr>
          <a:lstStyle/>
          <a:p>
            <a:r>
              <a:rPr lang="zh-CN" altLang="en-US" dirty="0" smtClean="0"/>
              <a:t>人脸检测</a:t>
            </a:r>
            <a:endParaRPr lang="zh-CN" altLang="en-US" dirty="0"/>
          </a:p>
        </p:txBody>
      </p:sp>
      <p:sp>
        <p:nvSpPr>
          <p:cNvPr id="13" name="TextBox 12"/>
          <p:cNvSpPr txBox="1"/>
          <p:nvPr/>
        </p:nvSpPr>
        <p:spPr>
          <a:xfrm>
            <a:off x="5344671" y="4894419"/>
            <a:ext cx="1107996" cy="369332"/>
          </a:xfrm>
          <a:prstGeom prst="rect">
            <a:avLst/>
          </a:prstGeom>
          <a:noFill/>
        </p:spPr>
        <p:txBody>
          <a:bodyPr wrap="none" rtlCol="0">
            <a:spAutoFit/>
          </a:bodyPr>
          <a:lstStyle/>
          <a:p>
            <a:r>
              <a:rPr lang="zh-CN" altLang="en-US" dirty="0" smtClean="0"/>
              <a:t>特征提取</a:t>
            </a:r>
            <a:endParaRPr lang="zh-CN" altLang="en-US" dirty="0"/>
          </a:p>
        </p:txBody>
      </p:sp>
      <p:sp>
        <p:nvSpPr>
          <p:cNvPr id="14" name="TextBox 13"/>
          <p:cNvSpPr txBox="1"/>
          <p:nvPr/>
        </p:nvSpPr>
        <p:spPr>
          <a:xfrm>
            <a:off x="7073298" y="4894419"/>
            <a:ext cx="1107996" cy="369332"/>
          </a:xfrm>
          <a:prstGeom prst="rect">
            <a:avLst/>
          </a:prstGeom>
          <a:noFill/>
        </p:spPr>
        <p:txBody>
          <a:bodyPr wrap="none" rtlCol="0">
            <a:spAutoFit/>
          </a:bodyPr>
          <a:lstStyle/>
          <a:p>
            <a:r>
              <a:rPr lang="zh-CN" altLang="en-US" dirty="0" smtClean="0"/>
              <a:t>表情识别</a:t>
            </a:r>
            <a:endParaRPr lang="zh-CN" altLang="en-US" dirty="0"/>
          </a:p>
        </p:txBody>
      </p:sp>
      <p:sp>
        <p:nvSpPr>
          <p:cNvPr id="7" name="右大括号 6"/>
          <p:cNvSpPr/>
          <p:nvPr/>
        </p:nvSpPr>
        <p:spPr>
          <a:xfrm rot="5400000">
            <a:off x="2910897" y="4282457"/>
            <a:ext cx="301457" cy="230066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1584297" y="5621104"/>
            <a:ext cx="2954655" cy="369332"/>
          </a:xfrm>
          <a:prstGeom prst="rect">
            <a:avLst/>
          </a:prstGeom>
          <a:noFill/>
        </p:spPr>
        <p:txBody>
          <a:bodyPr wrap="none" rtlCol="0">
            <a:spAutoFit/>
          </a:bodyPr>
          <a:lstStyle/>
          <a:p>
            <a:r>
              <a:rPr lang="zh-CN" altLang="en-US" dirty="0" smtClean="0">
                <a:solidFill>
                  <a:srgbClr val="C00000"/>
                </a:solidFill>
                <a:latin typeface="宋体"/>
                <a:ea typeface="宋体"/>
              </a:rPr>
              <a:t>①</a:t>
            </a:r>
            <a:r>
              <a:rPr lang="zh-CN" altLang="en-US" dirty="0" smtClean="0">
                <a:solidFill>
                  <a:srgbClr val="C00000"/>
                </a:solidFill>
              </a:rPr>
              <a:t>人脸图像的获取与预处理</a:t>
            </a:r>
            <a:endParaRPr lang="zh-CN" altLang="en-US" dirty="0">
              <a:solidFill>
                <a:srgbClr val="C00000"/>
              </a:solidFill>
            </a:endParaRPr>
          </a:p>
        </p:txBody>
      </p:sp>
      <p:sp>
        <p:nvSpPr>
          <p:cNvPr id="17" name="TextBox 16"/>
          <p:cNvSpPr txBox="1"/>
          <p:nvPr/>
        </p:nvSpPr>
        <p:spPr>
          <a:xfrm>
            <a:off x="4652174" y="5621104"/>
            <a:ext cx="2492990" cy="646331"/>
          </a:xfrm>
          <a:prstGeom prst="rect">
            <a:avLst/>
          </a:prstGeom>
          <a:noFill/>
        </p:spPr>
        <p:txBody>
          <a:bodyPr wrap="none" rtlCol="0">
            <a:spAutoFit/>
          </a:bodyPr>
          <a:lstStyle/>
          <a:p>
            <a:pPr algn="ctr"/>
            <a:r>
              <a:rPr lang="zh-CN" altLang="en-US" dirty="0" smtClean="0">
                <a:solidFill>
                  <a:srgbClr val="C00000"/>
                </a:solidFill>
                <a:latin typeface="宋体"/>
                <a:ea typeface="宋体"/>
              </a:rPr>
              <a:t>②</a:t>
            </a:r>
            <a:r>
              <a:rPr lang="zh-CN" altLang="en-US" dirty="0" smtClean="0">
                <a:solidFill>
                  <a:srgbClr val="C00000"/>
                </a:solidFill>
              </a:rPr>
              <a:t>表情特征提取</a:t>
            </a:r>
            <a:endParaRPr lang="en-US" altLang="zh-CN" dirty="0" smtClean="0">
              <a:solidFill>
                <a:srgbClr val="C00000"/>
              </a:solidFill>
            </a:endParaRPr>
          </a:p>
          <a:p>
            <a:pPr algn="ctr"/>
            <a:r>
              <a:rPr lang="zh-CN" altLang="en-US" dirty="0" smtClean="0">
                <a:solidFill>
                  <a:srgbClr val="C00000"/>
                </a:solidFill>
              </a:rPr>
              <a:t>（灰度、运动、频率）</a:t>
            </a:r>
            <a:endParaRPr lang="zh-CN" altLang="en-US" dirty="0">
              <a:solidFill>
                <a:srgbClr val="C00000"/>
              </a:solidFill>
            </a:endParaRPr>
          </a:p>
        </p:txBody>
      </p:sp>
      <p:cxnSp>
        <p:nvCxnSpPr>
          <p:cNvPr id="11" name="直接箭头连接符 10"/>
          <p:cNvCxnSpPr>
            <a:stCxn id="13" idx="2"/>
            <a:endCxn id="17" idx="0"/>
          </p:cNvCxnSpPr>
          <p:nvPr/>
        </p:nvCxnSpPr>
        <p:spPr>
          <a:xfrm>
            <a:off x="5898669" y="5263751"/>
            <a:ext cx="0" cy="3573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57882" y="5621104"/>
            <a:ext cx="1338829" cy="369332"/>
          </a:xfrm>
          <a:prstGeom prst="rect">
            <a:avLst/>
          </a:prstGeom>
          <a:noFill/>
        </p:spPr>
        <p:txBody>
          <a:bodyPr wrap="none" rtlCol="0">
            <a:spAutoFit/>
          </a:bodyPr>
          <a:lstStyle/>
          <a:p>
            <a:pPr algn="ctr"/>
            <a:r>
              <a:rPr lang="zh-CN" altLang="en-US" dirty="0" smtClean="0">
                <a:solidFill>
                  <a:srgbClr val="C00000"/>
                </a:solidFill>
                <a:latin typeface="宋体"/>
                <a:ea typeface="宋体"/>
              </a:rPr>
              <a:t>③</a:t>
            </a:r>
            <a:r>
              <a:rPr lang="zh-CN" altLang="en-US" dirty="0" smtClean="0">
                <a:solidFill>
                  <a:srgbClr val="C00000"/>
                </a:solidFill>
              </a:rPr>
              <a:t>表情分类</a:t>
            </a:r>
            <a:endParaRPr lang="zh-CN" altLang="en-US" dirty="0">
              <a:solidFill>
                <a:srgbClr val="C00000"/>
              </a:solidFill>
            </a:endParaRPr>
          </a:p>
        </p:txBody>
      </p:sp>
    </p:spTree>
    <p:extLst>
      <p:ext uri="{BB962C8B-B14F-4D97-AF65-F5344CB8AC3E}">
        <p14:creationId xmlns:p14="http://schemas.microsoft.com/office/powerpoint/2010/main" val="74505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请求模式</a:t>
            </a:r>
            <a:endParaRPr lang="zh-CN" altLang="en-US" dirty="0"/>
          </a:p>
        </p:txBody>
      </p:sp>
      <p:sp>
        <p:nvSpPr>
          <p:cNvPr id="3" name="内容占位符 2"/>
          <p:cNvSpPr>
            <a:spLocks noGrp="1"/>
          </p:cNvSpPr>
          <p:nvPr>
            <p:ph idx="1"/>
          </p:nvPr>
        </p:nvSpPr>
        <p:spPr>
          <a:xfrm>
            <a:off x="1043493" y="2323652"/>
            <a:ext cx="3528508" cy="3508977"/>
          </a:xfrm>
        </p:spPr>
        <p:txBody>
          <a:bodyPr/>
          <a:lstStyle/>
          <a:p>
            <a:r>
              <a:rPr lang="zh-CN" altLang="en-US" dirty="0"/>
              <a:t>在请求模式下，输入设备的启动是在应用程序中设置的。应用程序执行过程中需要输入数据时，</a:t>
            </a:r>
            <a:r>
              <a:rPr lang="zh-CN" altLang="en-US" dirty="0">
                <a:solidFill>
                  <a:srgbClr val="C00000"/>
                </a:solidFill>
              </a:rPr>
              <a:t>暂停程序的执行，直到从输入设备接受到请求的输入数据</a:t>
            </a:r>
            <a:r>
              <a:rPr lang="zh-CN" altLang="en-US" dirty="0"/>
              <a:t>后，才继续执行程序</a:t>
            </a:r>
          </a:p>
        </p:txBody>
      </p:sp>
      <p:sp>
        <p:nvSpPr>
          <p:cNvPr id="5" name="Text Box 7"/>
          <p:cNvSpPr txBox="1">
            <a:spLocks noChangeArrowheads="1"/>
          </p:cNvSpPr>
          <p:nvPr/>
        </p:nvSpPr>
        <p:spPr bwMode="auto">
          <a:xfrm>
            <a:off x="4816549" y="2809341"/>
            <a:ext cx="3328743" cy="458306"/>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程序工作，输入设备等待程序请求</a:t>
            </a:r>
            <a:endParaRPr lang="zh-CN" altLang="zh-CN" sz="1600">
              <a:solidFill>
                <a:srgbClr val="C00000"/>
              </a:solidFill>
              <a:latin typeface="+mj-ea"/>
              <a:ea typeface="+mj-ea"/>
            </a:endParaRPr>
          </a:p>
        </p:txBody>
      </p:sp>
      <p:sp>
        <p:nvSpPr>
          <p:cNvPr id="6" name="Text Box 8"/>
          <p:cNvSpPr txBox="1">
            <a:spLocks noChangeArrowheads="1"/>
          </p:cNvSpPr>
          <p:nvPr/>
        </p:nvSpPr>
        <p:spPr bwMode="auto">
          <a:xfrm>
            <a:off x="4834370" y="3604756"/>
            <a:ext cx="3328743" cy="42164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遇到请求指令</a:t>
            </a:r>
            <a:endParaRPr lang="zh-CN" altLang="zh-CN" sz="1600">
              <a:solidFill>
                <a:srgbClr val="C00000"/>
              </a:solidFill>
              <a:latin typeface="+mj-ea"/>
              <a:ea typeface="+mj-ea"/>
            </a:endParaRPr>
          </a:p>
        </p:txBody>
      </p:sp>
      <p:sp>
        <p:nvSpPr>
          <p:cNvPr id="7" name="Line 9"/>
          <p:cNvSpPr>
            <a:spLocks noChangeShapeType="1"/>
          </p:cNvSpPr>
          <p:nvPr/>
        </p:nvSpPr>
        <p:spPr bwMode="auto">
          <a:xfrm>
            <a:off x="6452279" y="3266628"/>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a:off x="6452279" y="4028434"/>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11"/>
          <p:cNvSpPr txBox="1">
            <a:spLocks noChangeArrowheads="1"/>
          </p:cNvSpPr>
          <p:nvPr/>
        </p:nvSpPr>
        <p:spPr bwMode="auto">
          <a:xfrm>
            <a:off x="4839462" y="4359432"/>
            <a:ext cx="3359294" cy="411457"/>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输入设备工作，程序等待接收数据</a:t>
            </a:r>
            <a:endParaRPr lang="zh-CN" altLang="zh-CN" sz="1600">
              <a:solidFill>
                <a:srgbClr val="C00000"/>
              </a:solidFill>
              <a:latin typeface="+mj-ea"/>
              <a:ea typeface="+mj-ea"/>
            </a:endParaRPr>
          </a:p>
        </p:txBody>
      </p:sp>
      <p:sp>
        <p:nvSpPr>
          <p:cNvPr id="10" name="Line 12"/>
          <p:cNvSpPr>
            <a:spLocks noChangeShapeType="1"/>
          </p:cNvSpPr>
          <p:nvPr/>
        </p:nvSpPr>
        <p:spPr bwMode="auto">
          <a:xfrm>
            <a:off x="6452279" y="4778018"/>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3"/>
          <p:cNvSpPr txBox="1">
            <a:spLocks noChangeArrowheads="1"/>
          </p:cNvSpPr>
          <p:nvPr/>
        </p:nvSpPr>
        <p:spPr bwMode="auto">
          <a:xfrm>
            <a:off x="4854737" y="5104943"/>
            <a:ext cx="3340200" cy="409420"/>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请求满足</a:t>
            </a:r>
            <a:endParaRPr lang="zh-CN" altLang="zh-CN" sz="1600">
              <a:solidFill>
                <a:srgbClr val="C00000"/>
              </a:solidFill>
              <a:latin typeface="+mj-ea"/>
              <a:ea typeface="+mj-ea"/>
            </a:endParaRPr>
          </a:p>
        </p:txBody>
      </p:sp>
      <p:sp>
        <p:nvSpPr>
          <p:cNvPr id="12" name="Line 14"/>
          <p:cNvSpPr>
            <a:spLocks noChangeShapeType="1"/>
          </p:cNvSpPr>
          <p:nvPr/>
        </p:nvSpPr>
        <p:spPr bwMode="auto">
          <a:xfrm>
            <a:off x="6452279" y="5516400"/>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a:off x="6452279" y="5842306"/>
            <a:ext cx="193487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Aspect="1" noChangeShapeType="1"/>
          </p:cNvSpPr>
          <p:nvPr/>
        </p:nvSpPr>
        <p:spPr bwMode="auto">
          <a:xfrm flipV="1">
            <a:off x="8387151" y="2334740"/>
            <a:ext cx="1273" cy="3504511"/>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H="1">
            <a:off x="6452279" y="2327610"/>
            <a:ext cx="193487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6452279" y="2326592"/>
            <a:ext cx="0" cy="476638"/>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5783" y="1060197"/>
            <a:ext cx="1432000" cy="68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905783" y="1757244"/>
            <a:ext cx="1470188" cy="584775"/>
          </a:xfrm>
          <a:prstGeom prst="rect">
            <a:avLst/>
          </a:prstGeom>
          <a:noFill/>
        </p:spPr>
        <p:txBody>
          <a:bodyPr wrap="square" rtlCol="0">
            <a:spAutoFit/>
          </a:bodyPr>
          <a:lstStyle/>
          <a:p>
            <a:r>
              <a:rPr lang="zh-CN" altLang="en-US" sz="1600" dirty="0" smtClean="0"/>
              <a:t>长按</a:t>
            </a:r>
            <a:r>
              <a:rPr lang="en-US" altLang="zh-CN" sz="1600" dirty="0" smtClean="0"/>
              <a:t>Home</a:t>
            </a:r>
            <a:r>
              <a:rPr lang="zh-CN" altLang="en-US" sz="1600" dirty="0" smtClean="0"/>
              <a:t>键启动小爱同学</a:t>
            </a:r>
            <a:endParaRPr lang="zh-CN" altLang="en-US" sz="1600" dirty="0"/>
          </a:p>
        </p:txBody>
      </p:sp>
      <p:pic>
        <p:nvPicPr>
          <p:cNvPr id="29701" name="Picture 5" descr="https://timgsa.baidu.com/timg?image&amp;quality=80&amp;size=b9999_10000&amp;sec=1588703530623&amp;di=bd0117ecfd7bdac33fea2bf83d95498f&amp;imgtype=0&amp;src=http%3A%2F%2Fbpic.588ku.com%2Felement_origin_min_pic%2F01%2F53%2F88%2F015746f17c34a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0308" y="1060197"/>
            <a:ext cx="746656" cy="680738"/>
          </a:xfrm>
          <a:prstGeom prst="rect">
            <a:avLst/>
          </a:prstGeom>
          <a:noFill/>
          <a:extLst>
            <a:ext uri="{909E8E84-426E-40DD-AFC4-6F175D3DCCD1}">
              <a14:hiddenFill xmlns:a14="http://schemas.microsoft.com/office/drawing/2010/main">
                <a:solidFill>
                  <a:srgbClr val="FFFFFF"/>
                </a:solidFill>
              </a14:hiddenFill>
            </a:ext>
          </a:extLst>
        </p:spPr>
      </p:pic>
      <p:sp>
        <p:nvSpPr>
          <p:cNvPr id="20" name="右箭头 19"/>
          <p:cNvSpPr/>
          <p:nvPr/>
        </p:nvSpPr>
        <p:spPr>
          <a:xfrm>
            <a:off x="6375971" y="1220544"/>
            <a:ext cx="81433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等待指令</a:t>
            </a:r>
            <a:endParaRPr lang="zh-CN" altLang="en-US" dirty="0"/>
          </a:p>
        </p:txBody>
      </p:sp>
      <p:sp>
        <p:nvSpPr>
          <p:cNvPr id="24" name="TextBox 23"/>
          <p:cNvSpPr txBox="1"/>
          <p:nvPr/>
        </p:nvSpPr>
        <p:spPr>
          <a:xfrm>
            <a:off x="6954871" y="1757244"/>
            <a:ext cx="1217529" cy="338554"/>
          </a:xfrm>
          <a:prstGeom prst="rect">
            <a:avLst/>
          </a:prstGeom>
          <a:noFill/>
        </p:spPr>
        <p:txBody>
          <a:bodyPr wrap="square" rtlCol="0">
            <a:spAutoFit/>
          </a:bodyPr>
          <a:lstStyle/>
          <a:p>
            <a:r>
              <a:rPr lang="zh-CN" altLang="en-US" sz="1600" dirty="0" smtClean="0"/>
              <a:t>“讲笑话”</a:t>
            </a:r>
            <a:endParaRPr lang="zh-CN" altLang="en-US" sz="1600" dirty="0"/>
          </a:p>
        </p:txBody>
      </p:sp>
      <p:sp>
        <p:nvSpPr>
          <p:cNvPr id="21" name="手杖形箭头 20"/>
          <p:cNvSpPr/>
          <p:nvPr/>
        </p:nvSpPr>
        <p:spPr>
          <a:xfrm flipH="1">
            <a:off x="5621783" y="802804"/>
            <a:ext cx="2016224" cy="245922"/>
          </a:xfrm>
          <a:prstGeom prst="uturnArrow">
            <a:avLst>
              <a:gd name="adj1" fmla="val 30635"/>
              <a:gd name="adj2" fmla="val 25000"/>
              <a:gd name="adj3" fmla="val 23709"/>
              <a:gd name="adj4" fmla="val 39877"/>
              <a:gd name="adj5" fmla="val 970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TextBox 21"/>
          <p:cNvSpPr txBox="1"/>
          <p:nvPr/>
        </p:nvSpPr>
        <p:spPr>
          <a:xfrm>
            <a:off x="5550112" y="607988"/>
            <a:ext cx="2159566" cy="307777"/>
          </a:xfrm>
          <a:prstGeom prst="rect">
            <a:avLst/>
          </a:prstGeom>
          <a:noFill/>
        </p:spPr>
        <p:txBody>
          <a:bodyPr wrap="none" rtlCol="0">
            <a:spAutoFit/>
          </a:bodyPr>
          <a:lstStyle/>
          <a:p>
            <a:r>
              <a:rPr lang="zh-CN" altLang="en-US" sz="1400" dirty="0" smtClean="0"/>
              <a:t>获得指令，继续执行程序</a:t>
            </a:r>
            <a:endParaRPr lang="zh-CN" altLang="en-US" sz="1400" dirty="0"/>
          </a:p>
        </p:txBody>
      </p:sp>
    </p:spTree>
    <p:extLst>
      <p:ext uri="{BB962C8B-B14F-4D97-AF65-F5344CB8AC3E}">
        <p14:creationId xmlns:p14="http://schemas.microsoft.com/office/powerpoint/2010/main" val="163300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250"/>
                                        <p:tgtEl>
                                          <p:spTgt spid="12"/>
                                        </p:tgtEl>
                                      </p:cBhvr>
                                    </p:animEffect>
                                  </p:childTnLst>
                                </p:cTn>
                              </p:par>
                            </p:childTnLst>
                          </p:cTn>
                        </p:par>
                        <p:par>
                          <p:cTn id="40" fill="hold">
                            <p:stCondLst>
                              <p:cond delay="25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250"/>
                                        <p:tgtEl>
                                          <p:spTgt spid="13"/>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250"/>
                                        <p:tgtEl>
                                          <p:spTgt spid="14"/>
                                        </p:tgtEl>
                                      </p:cBhvr>
                                    </p:animEffect>
                                  </p:childTnLst>
                                </p:cTn>
                              </p:par>
                            </p:childTnLst>
                          </p:cTn>
                        </p:par>
                        <p:par>
                          <p:cTn id="48" fill="hold">
                            <p:stCondLst>
                              <p:cond delay="750"/>
                            </p:stCondLst>
                            <p:childTnLst>
                              <p:par>
                                <p:cTn id="49" presetID="22" presetClass="entr" presetSubtype="2"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right)">
                                      <p:cBhvr>
                                        <p:cTn id="51" dur="250"/>
                                        <p:tgtEl>
                                          <p:spTgt spid="15"/>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25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9699"/>
                                        </p:tgtEl>
                                        <p:attrNameLst>
                                          <p:attrName>style.visibility</p:attrName>
                                        </p:attrNameLst>
                                      </p:cBhvr>
                                      <p:to>
                                        <p:strVal val="visible"/>
                                      </p:to>
                                    </p:set>
                                    <p:animEffect transition="in" filter="fade">
                                      <p:cBhvr>
                                        <p:cTn id="63" dur="500"/>
                                        <p:tgtEl>
                                          <p:spTgt spid="2969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701"/>
                                        </p:tgtEl>
                                        <p:attrNameLst>
                                          <p:attrName>style.visibility</p:attrName>
                                        </p:attrNameLst>
                                      </p:cBhvr>
                                      <p:to>
                                        <p:strVal val="visible"/>
                                      </p:to>
                                    </p:set>
                                    <p:animEffect transition="in" filter="fade">
                                      <p:cBhvr>
                                        <p:cTn id="73" dur="500"/>
                                        <p:tgtEl>
                                          <p:spTgt spid="2970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right)">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p:bldP spid="20" grpId="0" animBg="1"/>
      <p:bldP spid="24" grpId="0"/>
      <p:bldP spid="21" grpId="0" animBg="1"/>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p:txBody>
          <a:bodyPr/>
          <a:lstStyle/>
          <a:p>
            <a:r>
              <a:rPr lang="zh-CN" altLang="en-US" dirty="0" smtClean="0"/>
              <a:t>表情分类方法：</a:t>
            </a:r>
            <a:endParaRPr lang="en-US" altLang="zh-CN" dirty="0" smtClean="0"/>
          </a:p>
          <a:p>
            <a:pPr marL="68580" indent="0">
              <a:buNone/>
            </a:pPr>
            <a:r>
              <a:rPr lang="zh-CN" altLang="en-US" dirty="0" smtClean="0"/>
              <a:t>（</a:t>
            </a:r>
            <a:r>
              <a:rPr lang="en-US" altLang="zh-CN" dirty="0" smtClean="0"/>
              <a:t>1</a:t>
            </a:r>
            <a:r>
              <a:rPr lang="zh-CN" altLang="en-US" dirty="0" smtClean="0"/>
              <a:t>）整体识别法和局部识别法</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284984"/>
            <a:ext cx="2232248" cy="220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284984"/>
            <a:ext cx="2179567" cy="220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11960" y="4095353"/>
            <a:ext cx="678391" cy="584775"/>
          </a:xfrm>
          <a:prstGeom prst="rect">
            <a:avLst/>
          </a:prstGeom>
          <a:noFill/>
        </p:spPr>
        <p:txBody>
          <a:bodyPr wrap="none" rtlCol="0">
            <a:spAutoFit/>
          </a:bodyPr>
          <a:lstStyle/>
          <a:p>
            <a:r>
              <a:rPr lang="en-US" altLang="zh-CN" sz="3200" dirty="0" smtClean="0"/>
              <a:t>VS</a:t>
            </a:r>
            <a:endParaRPr lang="zh-CN" altLang="en-US" sz="3200" dirty="0"/>
          </a:p>
        </p:txBody>
      </p:sp>
      <p:sp>
        <p:nvSpPr>
          <p:cNvPr id="5" name="TextBox 4"/>
          <p:cNvSpPr txBox="1"/>
          <p:nvPr/>
        </p:nvSpPr>
        <p:spPr>
          <a:xfrm>
            <a:off x="1007604" y="5509324"/>
            <a:ext cx="3168352" cy="923330"/>
          </a:xfrm>
          <a:prstGeom prst="rect">
            <a:avLst/>
          </a:prstGeom>
          <a:noFill/>
        </p:spPr>
        <p:txBody>
          <a:bodyPr wrap="square" rtlCol="0">
            <a:spAutoFit/>
          </a:bodyPr>
          <a:lstStyle/>
          <a:p>
            <a:r>
              <a:rPr lang="zh-CN" altLang="en-US" b="1" dirty="0" smtClean="0">
                <a:solidFill>
                  <a:srgbClr val="C00000"/>
                </a:solidFill>
              </a:rPr>
              <a:t>整体识别法</a:t>
            </a:r>
            <a:r>
              <a:rPr lang="zh-CN" altLang="en-US" dirty="0" smtClean="0"/>
              <a:t>：</a:t>
            </a:r>
            <a:r>
              <a:rPr lang="zh-CN" altLang="en-US" dirty="0"/>
              <a:t>将表情人脸作为一个整体来分析，找出各种表情下的图像差别</a:t>
            </a:r>
          </a:p>
        </p:txBody>
      </p:sp>
      <p:sp>
        <p:nvSpPr>
          <p:cNvPr id="8" name="TextBox 7"/>
          <p:cNvSpPr txBox="1"/>
          <p:nvPr/>
        </p:nvSpPr>
        <p:spPr>
          <a:xfrm>
            <a:off x="4869695" y="5509324"/>
            <a:ext cx="3168352" cy="923330"/>
          </a:xfrm>
          <a:prstGeom prst="rect">
            <a:avLst/>
          </a:prstGeom>
          <a:noFill/>
        </p:spPr>
        <p:txBody>
          <a:bodyPr wrap="square" rtlCol="0">
            <a:spAutoFit/>
          </a:bodyPr>
          <a:lstStyle/>
          <a:p>
            <a:r>
              <a:rPr lang="zh-CN" altLang="en-US" b="1" dirty="0" smtClean="0">
                <a:solidFill>
                  <a:srgbClr val="C00000"/>
                </a:solidFill>
              </a:rPr>
              <a:t>局部识别法</a:t>
            </a:r>
            <a:r>
              <a:rPr lang="zh-CN" altLang="en-US" dirty="0" smtClean="0"/>
              <a:t>：</a:t>
            </a:r>
            <a:r>
              <a:rPr lang="zh-CN" altLang="en-US" dirty="0"/>
              <a:t>将人脸的各个部位在识别时</a:t>
            </a:r>
            <a:r>
              <a:rPr lang="zh-CN" altLang="en-US" dirty="0" smtClean="0"/>
              <a:t>分开，</a:t>
            </a:r>
            <a:r>
              <a:rPr lang="zh-CN" altLang="en-US" dirty="0"/>
              <a:t>各个部位的</a:t>
            </a:r>
            <a:r>
              <a:rPr lang="zh-CN" altLang="en-US" dirty="0" smtClean="0"/>
              <a:t>重要性不一样</a:t>
            </a:r>
            <a:endParaRPr lang="zh-CN" altLang="en-US" dirty="0"/>
          </a:p>
        </p:txBody>
      </p:sp>
    </p:spTree>
    <p:extLst>
      <p:ext uri="{BB962C8B-B14F-4D97-AF65-F5344CB8AC3E}">
        <p14:creationId xmlns:p14="http://schemas.microsoft.com/office/powerpoint/2010/main" val="2577370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p:txBody>
          <a:bodyPr/>
          <a:lstStyle/>
          <a:p>
            <a:r>
              <a:rPr lang="zh-CN" altLang="en-US" dirty="0" smtClean="0"/>
              <a:t>表情分类方法：</a:t>
            </a:r>
            <a:endParaRPr lang="en-US" altLang="zh-CN" dirty="0" smtClean="0"/>
          </a:p>
          <a:p>
            <a:pPr marL="68580" indent="0">
              <a:buNone/>
            </a:pPr>
            <a:r>
              <a:rPr lang="zh-CN" altLang="en-US" dirty="0" smtClean="0"/>
              <a:t>（</a:t>
            </a:r>
            <a:r>
              <a:rPr lang="en-US" altLang="zh-CN" dirty="0" smtClean="0"/>
              <a:t>2</a:t>
            </a:r>
            <a:r>
              <a:rPr lang="zh-CN" altLang="en-US" dirty="0" smtClean="0"/>
              <a:t>）形变提取法和运动提取法</a:t>
            </a:r>
            <a:endParaRPr lang="en-US" altLang="zh-CN" dirty="0" smtClean="0"/>
          </a:p>
          <a:p>
            <a:pPr lvl="1"/>
            <a:r>
              <a:rPr lang="zh-CN" altLang="en-US" b="1" dirty="0">
                <a:solidFill>
                  <a:srgbClr val="C00000"/>
                </a:solidFill>
              </a:rPr>
              <a:t>形变提取法</a:t>
            </a:r>
            <a:r>
              <a:rPr lang="zh-CN" altLang="en-US" dirty="0"/>
              <a:t>：根据人脸在表达各种表情时的各个部位的变形情况来</a:t>
            </a:r>
            <a:r>
              <a:rPr lang="zh-CN" altLang="en-US" dirty="0" smtClean="0"/>
              <a:t>识别</a:t>
            </a:r>
            <a:endParaRPr lang="en-US" altLang="zh-CN" dirty="0" smtClean="0"/>
          </a:p>
          <a:p>
            <a:pPr lvl="1"/>
            <a:endParaRPr lang="en-US" altLang="zh-CN" dirty="0"/>
          </a:p>
          <a:p>
            <a:pPr lvl="1"/>
            <a:r>
              <a:rPr lang="zh-CN" altLang="en-US" b="1" dirty="0">
                <a:solidFill>
                  <a:srgbClr val="C00000"/>
                </a:solidFill>
              </a:rPr>
              <a:t>运动提取法</a:t>
            </a:r>
            <a:r>
              <a:rPr lang="zh-CN" altLang="en-US" dirty="0"/>
              <a:t>：根据人脸在表达各种特定的表情时一些特定的特征部位都会作相应的运动这一原理来识别</a:t>
            </a:r>
          </a:p>
        </p:txBody>
      </p:sp>
    </p:spTree>
    <p:extLst>
      <p:ext uri="{BB962C8B-B14F-4D97-AF65-F5344CB8AC3E}">
        <p14:creationId xmlns:p14="http://schemas.microsoft.com/office/powerpoint/2010/main" val="3982800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表情识别技术</a:t>
            </a:r>
            <a:endParaRPr lang="zh-CN" altLang="en-US" dirty="0"/>
          </a:p>
        </p:txBody>
      </p:sp>
      <p:sp>
        <p:nvSpPr>
          <p:cNvPr id="3" name="内容占位符 2"/>
          <p:cNvSpPr>
            <a:spLocks noGrp="1"/>
          </p:cNvSpPr>
          <p:nvPr>
            <p:ph idx="1"/>
          </p:nvPr>
        </p:nvSpPr>
        <p:spPr/>
        <p:txBody>
          <a:bodyPr/>
          <a:lstStyle/>
          <a:p>
            <a:r>
              <a:rPr lang="zh-CN" altLang="en-US" dirty="0" smtClean="0"/>
              <a:t>表情分类方法：</a:t>
            </a:r>
            <a:endParaRPr lang="en-US" altLang="zh-CN" dirty="0" smtClean="0"/>
          </a:p>
          <a:p>
            <a:pPr marL="68580" indent="0">
              <a:buNone/>
            </a:pPr>
            <a:r>
              <a:rPr lang="zh-CN" altLang="en-US" dirty="0" smtClean="0"/>
              <a:t>（</a:t>
            </a:r>
            <a:r>
              <a:rPr lang="en-US" altLang="zh-CN" dirty="0" smtClean="0"/>
              <a:t>3</a:t>
            </a:r>
            <a:r>
              <a:rPr lang="zh-CN" altLang="en-US" dirty="0" smtClean="0"/>
              <a:t>）几何特征法和容貌特征法</a:t>
            </a:r>
            <a:endParaRPr lang="en-US" altLang="zh-CN" dirty="0" smtClean="0"/>
          </a:p>
        </p:txBody>
      </p:sp>
      <p:pic>
        <p:nvPicPr>
          <p:cNvPr id="4100" name="Picture 4" descr="https://timgsa.baidu.com/timg?image&amp;quality=80&amp;size=b9999_10000&amp;sec=1590918352053&amp;di=afce01957e3a7f6ebe923f7500ec334f&amp;imgtype=0&amp;src=http%3A%2F%2Fimg.yigoonet.com%2F2016%2F0421%2F2016042105483811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82363"/>
            <a:ext cx="3842792" cy="16588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4102" name="Picture 6" descr="https://ss2.bdstatic.com/70cFvnSh_Q1YnxGkpoWK1HF6hhy/it/u=2720227707,1226818397&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5013176"/>
            <a:ext cx="3842792" cy="1477997"/>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60032" y="3282362"/>
            <a:ext cx="3384376" cy="1477328"/>
          </a:xfrm>
          <a:prstGeom prst="rect">
            <a:avLst/>
          </a:prstGeom>
          <a:noFill/>
        </p:spPr>
        <p:txBody>
          <a:bodyPr wrap="square" rtlCol="0">
            <a:spAutoFit/>
          </a:bodyPr>
          <a:lstStyle/>
          <a:p>
            <a:r>
              <a:rPr lang="zh-CN" altLang="en-US" b="1" dirty="0" smtClean="0">
                <a:solidFill>
                  <a:srgbClr val="C00000"/>
                </a:solidFill>
              </a:rPr>
              <a:t>几何特征法</a:t>
            </a:r>
            <a:r>
              <a:rPr lang="zh-CN" altLang="en-US" dirty="0" smtClean="0"/>
              <a:t>：</a:t>
            </a:r>
            <a:r>
              <a:rPr lang="zh-CN" altLang="en-US" dirty="0"/>
              <a:t>根据人的面部的各个部分的</a:t>
            </a:r>
            <a:r>
              <a:rPr lang="zh-CN" altLang="en-US" b="1" dirty="0">
                <a:solidFill>
                  <a:srgbClr val="7030A0"/>
                </a:solidFill>
              </a:rPr>
              <a:t>形状和位置</a:t>
            </a:r>
            <a:r>
              <a:rPr lang="en-US" altLang="zh-CN" dirty="0"/>
              <a:t>(</a:t>
            </a:r>
            <a:r>
              <a:rPr lang="zh-CN" altLang="en-US" dirty="0"/>
              <a:t>包括嘴、眼睛、眉毛、鼻子</a:t>
            </a:r>
            <a:r>
              <a:rPr lang="en-US" altLang="zh-CN" dirty="0"/>
              <a:t>) </a:t>
            </a:r>
            <a:r>
              <a:rPr lang="zh-CN" altLang="en-US" dirty="0"/>
              <a:t>来提取特征</a:t>
            </a:r>
            <a:r>
              <a:rPr lang="zh-CN" altLang="en-US" dirty="0" smtClean="0"/>
              <a:t>矢量，</a:t>
            </a:r>
            <a:r>
              <a:rPr lang="zh-CN" altLang="en-US" dirty="0"/>
              <a:t>根据这个特征矢量的不同就可以识别不同的表情</a:t>
            </a:r>
          </a:p>
        </p:txBody>
      </p:sp>
      <p:sp>
        <p:nvSpPr>
          <p:cNvPr id="8" name="TextBox 7"/>
          <p:cNvSpPr txBox="1"/>
          <p:nvPr/>
        </p:nvSpPr>
        <p:spPr>
          <a:xfrm>
            <a:off x="4860032" y="4986553"/>
            <a:ext cx="3384376" cy="923330"/>
          </a:xfrm>
          <a:prstGeom prst="rect">
            <a:avLst/>
          </a:prstGeom>
          <a:noFill/>
        </p:spPr>
        <p:txBody>
          <a:bodyPr wrap="square" rtlCol="0">
            <a:spAutoFit/>
          </a:bodyPr>
          <a:lstStyle/>
          <a:p>
            <a:r>
              <a:rPr lang="zh-CN" altLang="en-US" b="1" dirty="0" smtClean="0">
                <a:solidFill>
                  <a:srgbClr val="C00000"/>
                </a:solidFill>
              </a:rPr>
              <a:t>容貌特征法</a:t>
            </a:r>
            <a:r>
              <a:rPr lang="zh-CN" altLang="en-US" dirty="0" smtClean="0"/>
              <a:t>：</a:t>
            </a:r>
            <a:r>
              <a:rPr lang="zh-CN" altLang="en-US" dirty="0"/>
              <a:t>将整体人脸或者是局部人脸通过图像的</a:t>
            </a:r>
            <a:r>
              <a:rPr lang="zh-CN" altLang="en-US" b="1" dirty="0">
                <a:solidFill>
                  <a:srgbClr val="7030A0"/>
                </a:solidFill>
              </a:rPr>
              <a:t>滤波</a:t>
            </a:r>
            <a:r>
              <a:rPr lang="zh-CN" altLang="en-US" dirty="0"/>
              <a:t>，以得到特征矢量</a:t>
            </a:r>
          </a:p>
        </p:txBody>
      </p:sp>
    </p:spTree>
    <p:extLst>
      <p:ext uri="{BB962C8B-B14F-4D97-AF65-F5344CB8AC3E}">
        <p14:creationId xmlns:p14="http://schemas.microsoft.com/office/powerpoint/2010/main" val="33934486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a:xfrm>
            <a:off x="539552" y="2276872"/>
            <a:ext cx="5133191" cy="3508977"/>
          </a:xfrm>
        </p:spPr>
        <p:txBody>
          <a:bodyPr>
            <a:noAutofit/>
          </a:bodyPr>
          <a:lstStyle/>
          <a:p>
            <a:r>
              <a:rPr lang="zh-CN" altLang="en-US" dirty="0"/>
              <a:t>计算机通过识别和理解过程把语音信号转变为相应的文本文件或命令的</a:t>
            </a:r>
            <a:r>
              <a:rPr lang="zh-CN" altLang="en-US" dirty="0" smtClean="0"/>
              <a:t>技术</a:t>
            </a:r>
            <a:endParaRPr lang="en-US" altLang="zh-CN" dirty="0" smtClean="0"/>
          </a:p>
          <a:p>
            <a:r>
              <a:rPr lang="zh-CN" altLang="en-US" dirty="0" smtClean="0"/>
              <a:t>识别过程：</a:t>
            </a:r>
            <a:endParaRPr lang="en-US" altLang="zh-CN" dirty="0" smtClean="0"/>
          </a:p>
          <a:p>
            <a:pPr marL="68580" indent="0">
              <a:buNone/>
            </a:pPr>
            <a:r>
              <a:rPr lang="zh-CN" altLang="en-US" dirty="0" smtClean="0"/>
              <a:t>（</a:t>
            </a:r>
            <a:r>
              <a:rPr lang="en-US" altLang="zh-CN" dirty="0" smtClean="0"/>
              <a:t>1</a:t>
            </a:r>
            <a:r>
              <a:rPr lang="zh-CN" altLang="en-US" dirty="0" smtClean="0"/>
              <a:t>）语音特征提取</a:t>
            </a:r>
            <a:r>
              <a:rPr lang="en-US" altLang="zh-CN" b="1" dirty="0" smtClean="0"/>
              <a:t>——</a:t>
            </a:r>
            <a:r>
              <a:rPr lang="zh-CN" altLang="en-US" b="1" dirty="0" smtClean="0">
                <a:solidFill>
                  <a:srgbClr val="C00000"/>
                </a:solidFill>
              </a:rPr>
              <a:t>划分词语</a:t>
            </a:r>
            <a:endParaRPr lang="en-US" altLang="zh-CN" b="1" dirty="0" smtClean="0">
              <a:solidFill>
                <a:srgbClr val="C00000"/>
              </a:solidFill>
            </a:endParaRPr>
          </a:p>
          <a:p>
            <a:pPr marL="68580" indent="0">
              <a:buNone/>
            </a:pPr>
            <a:r>
              <a:rPr lang="zh-CN" altLang="en-US" dirty="0" smtClean="0"/>
              <a:t>（</a:t>
            </a:r>
            <a:r>
              <a:rPr lang="en-US" altLang="zh-CN" dirty="0" smtClean="0"/>
              <a:t>2</a:t>
            </a:r>
            <a:r>
              <a:rPr lang="zh-CN" altLang="en-US" dirty="0" smtClean="0"/>
              <a:t>）声学模型与模式匹配</a:t>
            </a:r>
            <a:r>
              <a:rPr lang="en-US" altLang="zh-CN" b="1" dirty="0" smtClean="0"/>
              <a:t>——</a:t>
            </a:r>
            <a:r>
              <a:rPr lang="zh-CN" altLang="en-US" b="1" dirty="0" smtClean="0">
                <a:solidFill>
                  <a:srgbClr val="C00000"/>
                </a:solidFill>
              </a:rPr>
              <a:t>识别出一个字</a:t>
            </a:r>
            <a:endParaRPr lang="en-US" altLang="zh-CN" b="1" dirty="0" smtClean="0">
              <a:solidFill>
                <a:srgbClr val="C00000"/>
              </a:solidFill>
            </a:endParaRPr>
          </a:p>
          <a:p>
            <a:pPr marL="68580" indent="0">
              <a:buNone/>
            </a:pPr>
            <a:r>
              <a:rPr lang="zh-CN" altLang="en-US" dirty="0" smtClean="0"/>
              <a:t>（</a:t>
            </a:r>
            <a:r>
              <a:rPr lang="en-US" altLang="zh-CN" dirty="0" smtClean="0"/>
              <a:t>3</a:t>
            </a:r>
            <a:r>
              <a:rPr lang="zh-CN" altLang="en-US" dirty="0" smtClean="0"/>
              <a:t>）语音模型与语义理解</a:t>
            </a:r>
            <a:r>
              <a:rPr lang="en-US" altLang="zh-CN" b="1" dirty="0" smtClean="0"/>
              <a:t>——</a:t>
            </a:r>
            <a:r>
              <a:rPr lang="zh-CN" altLang="en-US" b="1" dirty="0" smtClean="0">
                <a:solidFill>
                  <a:srgbClr val="C00000"/>
                </a:solidFill>
              </a:rPr>
              <a:t>理解这句话</a:t>
            </a:r>
            <a:endParaRPr lang="zh-CN" altLang="en-US" b="1" dirty="0">
              <a:solidFill>
                <a:srgbClr val="C00000"/>
              </a:solidFill>
            </a:endParaRPr>
          </a:p>
        </p:txBody>
      </p:sp>
      <p:pic>
        <p:nvPicPr>
          <p:cNvPr id="6146" name="Picture 2" descr="https://timgsa.baidu.com/timg?image&amp;quality=80&amp;size=b9999_10000&amp;sec=1590919057455&amp;di=b5cc2c38123c5980087959fc431991dd&amp;imgtype=0&amp;src=http%3A%2F%2Finews.gtimg.com%2Fnewsapp_match%2F0%2F3496563575%2F0.jp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72743" y="1124744"/>
            <a:ext cx="2931705" cy="520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021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语音特征提取</a:t>
            </a:r>
            <a:r>
              <a:rPr lang="zh-CN" altLang="en-US" dirty="0" smtClean="0"/>
              <a:t>：基于语音帧，即将语音信号分为有重叠的若干帧，对每一帧提取语音特征（如</a:t>
            </a:r>
            <a:r>
              <a:rPr lang="zh-CN" altLang="en-US" dirty="0"/>
              <a:t>梅尔倒谱系数</a:t>
            </a:r>
            <a:r>
              <a:rPr lang="en-US" altLang="zh-CN" dirty="0" smtClean="0"/>
              <a:t>MFCC</a:t>
            </a:r>
            <a:r>
              <a:rPr lang="zh-CN" altLang="en-US" dirty="0" smtClean="0"/>
              <a:t>特征）</a:t>
            </a:r>
            <a:r>
              <a:rPr lang="en-US" altLang="zh-CN" b="1" dirty="0" smtClean="0"/>
              <a:t>——</a:t>
            </a:r>
            <a:r>
              <a:rPr lang="zh-CN" altLang="en-US" b="1" dirty="0" smtClean="0"/>
              <a:t>划分词语</a:t>
            </a:r>
            <a:endParaRPr lang="zh-CN" altLang="en-US" b="1" dirty="0"/>
          </a:p>
        </p:txBody>
      </p:sp>
      <p:pic>
        <p:nvPicPr>
          <p:cNvPr id="7170" name="Picture 2" descr="https://pic4.zhimg.com/80/554db0c9107727aa1e31a62cca782ada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501008"/>
            <a:ext cx="5616624" cy="2865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15816" y="6155060"/>
            <a:ext cx="1107996" cy="369332"/>
          </a:xfrm>
          <a:prstGeom prst="rect">
            <a:avLst/>
          </a:prstGeom>
          <a:noFill/>
        </p:spPr>
        <p:txBody>
          <a:bodyPr wrap="none" rtlCol="0">
            <a:spAutoFit/>
          </a:bodyPr>
          <a:lstStyle/>
          <a:p>
            <a:r>
              <a:rPr lang="zh-CN" altLang="en-US" dirty="0" smtClean="0">
                <a:solidFill>
                  <a:srgbClr val="C00000"/>
                </a:solidFill>
              </a:rPr>
              <a:t>语音帧长</a:t>
            </a:r>
            <a:endParaRPr lang="zh-CN" altLang="en-US" dirty="0">
              <a:solidFill>
                <a:srgbClr val="C00000"/>
              </a:solidFill>
            </a:endParaRPr>
          </a:p>
        </p:txBody>
      </p:sp>
      <p:sp>
        <p:nvSpPr>
          <p:cNvPr id="6" name="TextBox 5"/>
          <p:cNvSpPr txBox="1"/>
          <p:nvPr/>
        </p:nvSpPr>
        <p:spPr>
          <a:xfrm>
            <a:off x="2195736" y="3994820"/>
            <a:ext cx="1338828" cy="369332"/>
          </a:xfrm>
          <a:prstGeom prst="rect">
            <a:avLst/>
          </a:prstGeom>
          <a:noFill/>
        </p:spPr>
        <p:txBody>
          <a:bodyPr wrap="none" rtlCol="0">
            <a:spAutoFit/>
          </a:bodyPr>
          <a:lstStyle/>
          <a:p>
            <a:r>
              <a:rPr lang="zh-CN" altLang="en-US" dirty="0" smtClean="0">
                <a:solidFill>
                  <a:srgbClr val="C00000"/>
                </a:solidFill>
              </a:rPr>
              <a:t>采样窗位移</a:t>
            </a:r>
            <a:endParaRPr lang="zh-CN" altLang="en-US" dirty="0">
              <a:solidFill>
                <a:srgbClr val="C00000"/>
              </a:solidFill>
            </a:endParaRPr>
          </a:p>
        </p:txBody>
      </p:sp>
      <p:sp>
        <p:nvSpPr>
          <p:cNvPr id="5" name="矩形 4"/>
          <p:cNvSpPr/>
          <p:nvPr/>
        </p:nvSpPr>
        <p:spPr>
          <a:xfrm>
            <a:off x="3635896" y="3994820"/>
            <a:ext cx="1296144" cy="1224136"/>
          </a:xfrm>
          <a:prstGeom prst="rect">
            <a:avLst/>
          </a:prstGeom>
          <a:solidFill>
            <a:srgbClr val="94C6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88623" y="3625488"/>
            <a:ext cx="1107996" cy="369332"/>
          </a:xfrm>
          <a:prstGeom prst="rect">
            <a:avLst/>
          </a:prstGeom>
          <a:noFill/>
        </p:spPr>
        <p:txBody>
          <a:bodyPr wrap="none" rtlCol="0">
            <a:spAutoFit/>
          </a:bodyPr>
          <a:lstStyle/>
          <a:p>
            <a:r>
              <a:rPr lang="zh-CN" altLang="en-US" dirty="0" smtClean="0">
                <a:solidFill>
                  <a:srgbClr val="C00000"/>
                </a:solidFill>
              </a:rPr>
              <a:t>重叠部分</a:t>
            </a:r>
            <a:endParaRPr lang="zh-CN" altLang="en-US" dirty="0">
              <a:solidFill>
                <a:srgbClr val="C00000"/>
              </a:solidFill>
            </a:endParaRPr>
          </a:p>
        </p:txBody>
      </p:sp>
    </p:spTree>
    <p:extLst>
      <p:ext uri="{BB962C8B-B14F-4D97-AF65-F5344CB8AC3E}">
        <p14:creationId xmlns:p14="http://schemas.microsoft.com/office/powerpoint/2010/main" val="27081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声学模型与模式匹配</a:t>
            </a:r>
            <a:r>
              <a:rPr lang="zh-CN" altLang="en-US" dirty="0" smtClean="0"/>
              <a:t>：</a:t>
            </a:r>
            <a:r>
              <a:rPr lang="zh-CN" altLang="en-US" b="1" dirty="0" smtClean="0">
                <a:solidFill>
                  <a:srgbClr val="7030A0"/>
                </a:solidFill>
              </a:rPr>
              <a:t>语音到音节概率的计算</a:t>
            </a:r>
            <a:r>
              <a:rPr lang="zh-CN" altLang="en-US" dirty="0" smtClean="0"/>
              <a:t>。将</a:t>
            </a:r>
            <a:r>
              <a:rPr lang="zh-CN" altLang="en-US" dirty="0"/>
              <a:t>输入的语音特征同声学模型（模式）进行匹配与</a:t>
            </a:r>
            <a:r>
              <a:rPr lang="zh-CN" altLang="en-US" dirty="0" smtClean="0"/>
              <a:t>比较</a:t>
            </a:r>
            <a:r>
              <a:rPr lang="en-US" altLang="zh-CN" b="1" dirty="0" smtClean="0"/>
              <a:t>——</a:t>
            </a:r>
            <a:r>
              <a:rPr lang="zh-CN" altLang="en-US" b="1" dirty="0" smtClean="0"/>
              <a:t>识别出一个词</a:t>
            </a:r>
            <a:endParaRPr lang="zh-CN" altLang="en-US" b="1" dirty="0"/>
          </a:p>
        </p:txBody>
      </p:sp>
      <p:sp>
        <p:nvSpPr>
          <p:cNvPr id="7" name="TextBox 6"/>
          <p:cNvSpPr txBox="1"/>
          <p:nvPr/>
        </p:nvSpPr>
        <p:spPr>
          <a:xfrm>
            <a:off x="539552" y="5689824"/>
            <a:ext cx="3986808" cy="877163"/>
          </a:xfrm>
          <a:prstGeom prst="rect">
            <a:avLst/>
          </a:prstGeom>
          <a:noFill/>
        </p:spPr>
        <p:txBody>
          <a:bodyPr wrap="square" rtlCol="0">
            <a:spAutoFit/>
          </a:bodyPr>
          <a:lstStyle/>
          <a:p>
            <a:r>
              <a:rPr lang="en-US" altLang="zh-CN" sz="1700" b="1" dirty="0" smtClean="0">
                <a:solidFill>
                  <a:srgbClr val="7030A0"/>
                </a:solidFill>
              </a:rPr>
              <a:t>GMM-HMM</a:t>
            </a:r>
            <a:r>
              <a:rPr lang="zh-CN" altLang="en-US" sz="1700" b="1" dirty="0" smtClean="0">
                <a:solidFill>
                  <a:srgbClr val="7030A0"/>
                </a:solidFill>
              </a:rPr>
              <a:t>模型</a:t>
            </a:r>
            <a:r>
              <a:rPr lang="zh-CN" altLang="en-US" sz="1700" dirty="0" smtClean="0"/>
              <a:t>：将语音特征转换成状态，通过隐马尔可夫模型（</a:t>
            </a:r>
            <a:r>
              <a:rPr lang="en-US" altLang="zh-CN" sz="1700" dirty="0" smtClean="0"/>
              <a:t>HMM</a:t>
            </a:r>
            <a:r>
              <a:rPr lang="zh-CN" altLang="en-US" sz="1700" dirty="0" smtClean="0"/>
              <a:t>）进行状态转换来实现匹配</a:t>
            </a:r>
            <a:endParaRPr lang="zh-CN" altLang="en-US" sz="1700" dirty="0"/>
          </a:p>
        </p:txBody>
      </p:sp>
      <p:pic>
        <p:nvPicPr>
          <p:cNvPr id="8196" name="Picture 4" descr="http://5b0988e595225.cdn.sohucs.com/images/20190529/23def764fa784705803c4b8257477682.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501008"/>
            <a:ext cx="3986808" cy="2255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ss2.bdstatic.com/70cFvnSh_Q1YnxGkpoWK1HF6hhy/it/u=1086100698,289875519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3638117"/>
            <a:ext cx="4042789" cy="21183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614278" y="5689824"/>
            <a:ext cx="3986808" cy="877163"/>
          </a:xfrm>
          <a:prstGeom prst="rect">
            <a:avLst/>
          </a:prstGeom>
          <a:noFill/>
        </p:spPr>
        <p:txBody>
          <a:bodyPr wrap="square" rtlCol="0">
            <a:spAutoFit/>
          </a:bodyPr>
          <a:lstStyle/>
          <a:p>
            <a:r>
              <a:rPr lang="zh-CN" altLang="en-US" sz="1700" b="1" dirty="0" smtClean="0">
                <a:solidFill>
                  <a:srgbClr val="7030A0"/>
                </a:solidFill>
              </a:rPr>
              <a:t>上下文相关建模</a:t>
            </a:r>
            <a:r>
              <a:rPr lang="zh-CN" altLang="en-US" sz="1700" dirty="0" smtClean="0"/>
              <a:t>：考虑了协同发音的影响。以音素为基元，通过音素解码状态的聚类进行模型参数的共享</a:t>
            </a:r>
            <a:endParaRPr lang="zh-CN" altLang="en-US" sz="1700" dirty="0"/>
          </a:p>
        </p:txBody>
      </p:sp>
      <p:sp>
        <p:nvSpPr>
          <p:cNvPr id="9" name="圆角矩形 8"/>
          <p:cNvSpPr/>
          <p:nvPr/>
        </p:nvSpPr>
        <p:spPr>
          <a:xfrm>
            <a:off x="539552" y="3501008"/>
            <a:ext cx="3986808" cy="3065979"/>
          </a:xfrm>
          <a:prstGeom prst="roundRect">
            <a:avLst>
              <a:gd name="adj" fmla="val 68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597798" y="3501008"/>
            <a:ext cx="3986808" cy="3065979"/>
          </a:xfrm>
          <a:prstGeom prst="roundRect">
            <a:avLst>
              <a:gd name="adj" fmla="val 68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1741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noAutofit/>
          </a:bodyPr>
          <a:lstStyle/>
          <a:p>
            <a:pPr marL="68580" indent="0">
              <a:buNone/>
            </a:pPr>
            <a:r>
              <a:rPr lang="zh-CN" altLang="en-US" dirty="0" smtClean="0"/>
              <a:t>（</a:t>
            </a:r>
            <a:r>
              <a:rPr lang="en-US" altLang="zh-CN" dirty="0" smtClean="0"/>
              <a:t>3</a:t>
            </a:r>
            <a:r>
              <a:rPr lang="zh-CN" altLang="en-US" dirty="0" smtClean="0"/>
              <a:t>）</a:t>
            </a:r>
            <a:r>
              <a:rPr lang="zh-CN" altLang="en-US" b="1" dirty="0" smtClean="0">
                <a:solidFill>
                  <a:srgbClr val="C00000"/>
                </a:solidFill>
              </a:rPr>
              <a:t>语音模型与语义理解</a:t>
            </a:r>
            <a:r>
              <a:rPr lang="zh-CN" altLang="en-US" dirty="0" smtClean="0"/>
              <a:t>：</a:t>
            </a:r>
            <a:r>
              <a:rPr lang="zh-CN" altLang="en-US" b="1" dirty="0" smtClean="0">
                <a:solidFill>
                  <a:srgbClr val="7030A0"/>
                </a:solidFill>
              </a:rPr>
              <a:t>音节到字概率</a:t>
            </a:r>
            <a:r>
              <a:rPr lang="zh-CN" altLang="en-US" dirty="0" smtClean="0"/>
              <a:t>，即如何理解语音的语义</a:t>
            </a:r>
            <a:r>
              <a:rPr lang="en-US" altLang="zh-CN" b="1" dirty="0" smtClean="0"/>
              <a:t>——</a:t>
            </a:r>
            <a:r>
              <a:rPr lang="zh-CN" altLang="en-US" b="1" dirty="0" smtClean="0"/>
              <a:t>理解含义</a:t>
            </a:r>
            <a:endParaRPr lang="en-US" altLang="zh-CN" b="1" dirty="0" smtClean="0"/>
          </a:p>
          <a:p>
            <a:pPr lvl="1"/>
            <a:r>
              <a:rPr lang="zh-CN" altLang="en-US" sz="2100" b="1" dirty="0" smtClean="0">
                <a:solidFill>
                  <a:srgbClr val="FF6400"/>
                </a:solidFill>
              </a:rPr>
              <a:t>基于规则的语音模型</a:t>
            </a:r>
            <a:r>
              <a:rPr lang="zh-CN" altLang="en-US" sz="2100" dirty="0" smtClean="0"/>
              <a:t>：以形式语言</a:t>
            </a:r>
            <a:r>
              <a:rPr lang="zh-CN" altLang="en-US" sz="2100" dirty="0"/>
              <a:t>为</a:t>
            </a:r>
            <a:r>
              <a:rPr lang="zh-CN" altLang="en-US" sz="2100" dirty="0" smtClean="0"/>
              <a:t>基础，设计大量语法规则。计算机根据规则去分析语句的含义。</a:t>
            </a:r>
            <a:r>
              <a:rPr lang="zh-CN" altLang="en-US" sz="2100" dirty="0" smtClean="0">
                <a:solidFill>
                  <a:srgbClr val="FF0000"/>
                </a:solidFill>
              </a:rPr>
              <a:t>但自然语言非常复杂且存在多义性，很难用有限的规则覆盖所有情况</a:t>
            </a:r>
            <a:r>
              <a:rPr lang="zh-CN" altLang="en-US" sz="2100" dirty="0" smtClean="0"/>
              <a:t>。</a:t>
            </a:r>
            <a:endParaRPr lang="en-US" altLang="zh-CN" sz="2100" dirty="0" smtClean="0"/>
          </a:p>
          <a:p>
            <a:pPr lvl="1"/>
            <a:endParaRPr lang="en-US" altLang="zh-CN" sz="2100" b="1" dirty="0" smtClean="0">
              <a:solidFill>
                <a:srgbClr val="FF6400"/>
              </a:solidFill>
            </a:endParaRPr>
          </a:p>
          <a:p>
            <a:pPr lvl="1"/>
            <a:r>
              <a:rPr lang="zh-CN" altLang="en-US" sz="2100" b="1" dirty="0" smtClean="0">
                <a:solidFill>
                  <a:srgbClr val="FF6400"/>
                </a:solidFill>
              </a:rPr>
              <a:t>基于统计的语言模型</a:t>
            </a:r>
            <a:r>
              <a:rPr lang="zh-CN" altLang="en-US" sz="2100" dirty="0" smtClean="0"/>
              <a:t>：用概率统计的方法提示语言单位内在的统计规律，其中最经典的模型为</a:t>
            </a:r>
            <a:r>
              <a:rPr lang="en-US" altLang="zh-CN" sz="2100" dirty="0" smtClean="0"/>
              <a:t>N-Gram</a:t>
            </a:r>
            <a:r>
              <a:rPr lang="zh-CN" altLang="en-US" sz="2100" dirty="0" smtClean="0"/>
              <a:t>模型（假设第</a:t>
            </a:r>
            <a:r>
              <a:rPr lang="en-US" altLang="zh-CN" sz="2100" dirty="0" smtClean="0"/>
              <a:t>n</a:t>
            </a:r>
            <a:r>
              <a:rPr lang="zh-CN" altLang="en-US" sz="2100" dirty="0" smtClean="0"/>
              <a:t>个词的出现只与前</a:t>
            </a:r>
            <a:r>
              <a:rPr lang="en-US" altLang="zh-CN" sz="2100" dirty="0" smtClean="0"/>
              <a:t>n-1</a:t>
            </a:r>
            <a:r>
              <a:rPr lang="zh-CN" altLang="en-US" sz="2100" dirty="0" smtClean="0"/>
              <a:t>个词相关，整句的概率就是各个词出现概率的乘积。</a:t>
            </a:r>
            <a:r>
              <a:rPr lang="zh-CN" altLang="en-US" sz="2100" dirty="0" smtClean="0">
                <a:solidFill>
                  <a:srgbClr val="FF0000"/>
                </a:solidFill>
              </a:rPr>
              <a:t>其</a:t>
            </a:r>
            <a:r>
              <a:rPr lang="zh-CN" altLang="en-US" sz="2100" dirty="0">
                <a:solidFill>
                  <a:srgbClr val="FF0000"/>
                </a:solidFill>
              </a:rPr>
              <a:t>准确性高，容易训练和维护</a:t>
            </a:r>
          </a:p>
        </p:txBody>
      </p:sp>
    </p:spTree>
    <p:extLst>
      <p:ext uri="{BB962C8B-B14F-4D97-AF65-F5344CB8AC3E}">
        <p14:creationId xmlns:p14="http://schemas.microsoft.com/office/powerpoint/2010/main" val="25265920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r>
              <a:rPr lang="zh-CN" altLang="en-US" dirty="0" smtClean="0"/>
              <a:t>性能指标</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交叉熵</a:t>
            </a:r>
            <a:r>
              <a:rPr lang="zh-CN" altLang="en-US" dirty="0" smtClean="0"/>
              <a:t>：该模型对文本识别的难度，或者从压缩的角度来看，每个词平均要用几个位来编码</a:t>
            </a:r>
            <a:endParaRPr lang="en-US" altLang="zh-CN" dirty="0" smtClean="0"/>
          </a:p>
          <a:p>
            <a:pPr marL="68580" indent="0">
              <a:buNone/>
            </a:pPr>
            <a:endParaRPr lang="en-US" altLang="zh-CN" dirty="0" smtClean="0"/>
          </a:p>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复杂度</a:t>
            </a:r>
            <a:r>
              <a:rPr lang="zh-CN" altLang="en-US" dirty="0" smtClean="0"/>
              <a:t>：该模型表示这一文本平均的分支数</a:t>
            </a:r>
            <a:endParaRPr lang="zh-CN" altLang="en-US" dirty="0"/>
          </a:p>
        </p:txBody>
      </p:sp>
    </p:spTree>
    <p:extLst>
      <p:ext uri="{BB962C8B-B14F-4D97-AF65-F5344CB8AC3E}">
        <p14:creationId xmlns:p14="http://schemas.microsoft.com/office/powerpoint/2010/main" val="973569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r>
              <a:rPr lang="zh-CN" altLang="en-US" dirty="0" smtClean="0"/>
              <a:t>主要商用产品</a:t>
            </a:r>
            <a:r>
              <a:rPr lang="en-US" altLang="zh-CN" dirty="0" smtClean="0"/>
              <a:t>——</a:t>
            </a:r>
            <a:r>
              <a:rPr lang="zh-CN" altLang="en-US" b="1" dirty="0" smtClean="0">
                <a:solidFill>
                  <a:srgbClr val="C00000"/>
                </a:solidFill>
              </a:rPr>
              <a:t>听写机</a:t>
            </a:r>
            <a:r>
              <a:rPr lang="zh-CN" altLang="en-US" dirty="0" smtClean="0"/>
              <a:t>（大词汇量、非特定人、连续语音识别）</a:t>
            </a:r>
            <a:endParaRPr lang="zh-CN" altLang="en-US" dirty="0"/>
          </a:p>
        </p:txBody>
      </p:sp>
      <p:pic>
        <p:nvPicPr>
          <p:cNvPr id="9218" name="Picture 2" descr="https://timgsa.baidu.com/timg?image&amp;quality=80&amp;size=b9999_10000&amp;sec=1590924410502&amp;di=393bc5a4743e6ca6c52d073f1e4b2afe&amp;imgtype=0&amp;src=http%3A%2F%2Fm.360buyimg.com%2Fmobilecms%2Fs750x750_jfs%2Ft17959%2F74%2F1519297873%2F222206%2F1fdb05f3%2F5acd66f7N2ba398f4.jpg%2521q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84984"/>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ss0.bdstatic.com/70cFuHSh_Q1YnxGkpoWK1HF6hhy/it/u=2570993086,78108921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93" y="3284984"/>
            <a:ext cx="4325155"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72056" y="6009137"/>
            <a:ext cx="1338828" cy="369332"/>
          </a:xfrm>
          <a:prstGeom prst="rect">
            <a:avLst/>
          </a:prstGeom>
          <a:noFill/>
        </p:spPr>
        <p:txBody>
          <a:bodyPr wrap="none" rtlCol="0">
            <a:spAutoFit/>
          </a:bodyPr>
          <a:lstStyle/>
          <a:p>
            <a:r>
              <a:rPr lang="zh-CN" altLang="en-US" dirty="0" smtClean="0"/>
              <a:t>智能录音笔</a:t>
            </a:r>
            <a:endParaRPr lang="zh-CN" altLang="en-US" dirty="0"/>
          </a:p>
        </p:txBody>
      </p:sp>
      <p:sp>
        <p:nvSpPr>
          <p:cNvPr id="7" name="TextBox 6"/>
          <p:cNvSpPr txBox="1"/>
          <p:nvPr/>
        </p:nvSpPr>
        <p:spPr>
          <a:xfrm>
            <a:off x="6242846" y="6009137"/>
            <a:ext cx="1338828" cy="369332"/>
          </a:xfrm>
          <a:prstGeom prst="rect">
            <a:avLst/>
          </a:prstGeom>
          <a:noFill/>
        </p:spPr>
        <p:txBody>
          <a:bodyPr wrap="none" rtlCol="0">
            <a:spAutoFit/>
          </a:bodyPr>
          <a:lstStyle/>
          <a:p>
            <a:r>
              <a:rPr lang="zh-CN" altLang="en-US" dirty="0" smtClean="0"/>
              <a:t>智能翻译机</a:t>
            </a:r>
            <a:endParaRPr lang="zh-CN" altLang="en-US" dirty="0"/>
          </a:p>
        </p:txBody>
      </p:sp>
    </p:spTree>
    <p:extLst>
      <p:ext uri="{BB962C8B-B14F-4D97-AF65-F5344CB8AC3E}">
        <p14:creationId xmlns:p14="http://schemas.microsoft.com/office/powerpoint/2010/main" val="10077969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r>
              <a:rPr lang="zh-CN" altLang="en-US" dirty="0" smtClean="0"/>
              <a:t>主要商用产品</a:t>
            </a:r>
            <a:r>
              <a:rPr lang="en-US" altLang="zh-CN" dirty="0" smtClean="0"/>
              <a:t>——</a:t>
            </a:r>
            <a:r>
              <a:rPr lang="zh-CN" altLang="en-US" b="1" dirty="0" smtClean="0">
                <a:solidFill>
                  <a:srgbClr val="C00000"/>
                </a:solidFill>
              </a:rPr>
              <a:t>对话系统</a:t>
            </a:r>
            <a:r>
              <a:rPr lang="zh-CN" altLang="en-US" dirty="0" smtClean="0"/>
              <a:t>（用于实现人机口语对话）</a:t>
            </a:r>
            <a:endParaRPr lang="zh-CN" altLang="en-US" dirty="0"/>
          </a:p>
        </p:txBody>
      </p:sp>
      <p:pic>
        <p:nvPicPr>
          <p:cNvPr id="11266" name="Picture 2" descr="https://timgsa.baidu.com/timg?image&amp;quality=80&amp;size=b9999_10000&amp;sec=1590924744841&amp;di=a9a88c6b2da98dc22e522b77e3c4525d&amp;imgtype=0&amp;src=http%3A%2F%2Fupload.fjii.com%2F2018%2F0621%2F1529576475307.jpg"/>
          <p:cNvPicPr>
            <a:picLocks noChangeAspect="1" noChangeArrowheads="1"/>
          </p:cNvPicPr>
          <p:nvPr/>
        </p:nvPicPr>
        <p:blipFill rotWithShape="1">
          <a:blip r:embed="rId2">
            <a:extLst>
              <a:ext uri="{28A0092B-C50C-407E-A947-70E740481C1C}">
                <a14:useLocalDpi xmlns:a14="http://schemas.microsoft.com/office/drawing/2010/main" val="0"/>
              </a:ext>
            </a:extLst>
          </a:blip>
          <a:srcRect l="21565"/>
          <a:stretch/>
        </p:blipFill>
        <p:spPr bwMode="auto">
          <a:xfrm>
            <a:off x="1307804" y="3284984"/>
            <a:ext cx="3513262" cy="24285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03948" y="5805264"/>
            <a:ext cx="1107996" cy="369332"/>
          </a:xfrm>
          <a:prstGeom prst="rect">
            <a:avLst/>
          </a:prstGeom>
          <a:noFill/>
        </p:spPr>
        <p:txBody>
          <a:bodyPr wrap="none" rtlCol="0">
            <a:spAutoFit/>
          </a:bodyPr>
          <a:lstStyle/>
          <a:p>
            <a:r>
              <a:rPr lang="zh-CN" altLang="en-US" dirty="0" smtClean="0"/>
              <a:t>智能音箱</a:t>
            </a:r>
            <a:endParaRPr lang="zh-CN" altLang="en-US" dirty="0"/>
          </a:p>
        </p:txBody>
      </p:sp>
      <p:pic>
        <p:nvPicPr>
          <p:cNvPr id="11268" name="Picture 4" descr="https://timgsa.baidu.com/timg?image&amp;quality=80&amp;size=b9999_10000&amp;sec=1590924809868&amp;di=e3ff7cb42d80dceb2e8fa75c52262697&amp;imgtype=0&amp;src=http%3A%2F%2Ffile03.sg560.com%2Fupimg01%2F2016%2F01%2F838765%2Fcontent%2F17134457206506208387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236" y="3284984"/>
            <a:ext cx="2832148" cy="24285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58312" y="5805264"/>
            <a:ext cx="1107996" cy="369332"/>
          </a:xfrm>
          <a:prstGeom prst="rect">
            <a:avLst/>
          </a:prstGeom>
          <a:noFill/>
        </p:spPr>
        <p:txBody>
          <a:bodyPr wrap="none" rtlCol="0">
            <a:spAutoFit/>
          </a:bodyPr>
          <a:lstStyle/>
          <a:p>
            <a:r>
              <a:rPr lang="zh-CN" altLang="en-US" dirty="0" smtClean="0"/>
              <a:t>智能助手</a:t>
            </a:r>
            <a:endParaRPr lang="zh-CN" altLang="en-US" dirty="0"/>
          </a:p>
        </p:txBody>
      </p:sp>
    </p:spTree>
    <p:extLst>
      <p:ext uri="{BB962C8B-B14F-4D97-AF65-F5344CB8AC3E}">
        <p14:creationId xmlns:p14="http://schemas.microsoft.com/office/powerpoint/2010/main" val="3428973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采样模式</a:t>
            </a:r>
            <a:endParaRPr lang="zh-CN" altLang="en-US" dirty="0"/>
          </a:p>
        </p:txBody>
      </p:sp>
      <p:sp>
        <p:nvSpPr>
          <p:cNvPr id="3" name="内容占位符 2"/>
          <p:cNvSpPr>
            <a:spLocks noGrp="1"/>
          </p:cNvSpPr>
          <p:nvPr>
            <p:ph idx="1"/>
          </p:nvPr>
        </p:nvSpPr>
        <p:spPr/>
        <p:txBody>
          <a:bodyPr/>
          <a:lstStyle/>
          <a:p>
            <a:r>
              <a:rPr lang="zh-CN" altLang="en-US" dirty="0"/>
              <a:t>输入设备和应用程序独立地工作。输入设备连续不断地把信息输入进来，信息的输入和应用程序中的输入命令无关。应用程序在处理其它数据的同时，输入设备也在工作，</a:t>
            </a:r>
            <a:r>
              <a:rPr lang="zh-CN" altLang="en-US" dirty="0">
                <a:solidFill>
                  <a:srgbClr val="C00000"/>
                </a:solidFill>
              </a:rPr>
              <a:t>新的输入数据替换以前的输入数据</a:t>
            </a:r>
            <a:r>
              <a:rPr lang="zh-CN" altLang="en-US" dirty="0"/>
              <a:t>。当应用程序遇到取样命令时，读取当前保存的输入设备数据</a:t>
            </a:r>
          </a:p>
        </p:txBody>
      </p:sp>
      <p:sp>
        <p:nvSpPr>
          <p:cNvPr id="5" name="Text Box 21"/>
          <p:cNvSpPr txBox="1">
            <a:spLocks noChangeArrowheads="1"/>
          </p:cNvSpPr>
          <p:nvPr/>
        </p:nvSpPr>
        <p:spPr bwMode="auto">
          <a:xfrm>
            <a:off x="2063550" y="4929647"/>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程序工作</a:t>
            </a:r>
            <a:endParaRPr lang="zh-CN" altLang="zh-CN" sz="1600" dirty="0"/>
          </a:p>
        </p:txBody>
      </p:sp>
      <p:sp>
        <p:nvSpPr>
          <p:cNvPr id="6" name="Text Box 20"/>
          <p:cNvSpPr txBox="1">
            <a:spLocks noChangeArrowheads="1"/>
          </p:cNvSpPr>
          <p:nvPr/>
        </p:nvSpPr>
        <p:spPr bwMode="auto">
          <a:xfrm>
            <a:off x="2074814" y="5808585"/>
            <a:ext cx="1023888"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数据采样</a:t>
            </a:r>
            <a:endParaRPr lang="zh-CN" altLang="zh-CN" sz="1600" dirty="0"/>
          </a:p>
        </p:txBody>
      </p:sp>
      <p:sp>
        <p:nvSpPr>
          <p:cNvPr id="7" name="Line 19"/>
          <p:cNvSpPr>
            <a:spLocks noChangeShapeType="1"/>
          </p:cNvSpPr>
          <p:nvPr/>
        </p:nvSpPr>
        <p:spPr bwMode="auto">
          <a:xfrm>
            <a:off x="2579436" y="5360238"/>
            <a:ext cx="0" cy="445018"/>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8"/>
          <p:cNvSpPr>
            <a:spLocks noChangeShapeType="1"/>
          </p:cNvSpPr>
          <p:nvPr/>
        </p:nvSpPr>
        <p:spPr bwMode="auto">
          <a:xfrm flipH="1">
            <a:off x="2579436" y="6236957"/>
            <a:ext cx="7885" cy="16868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7"/>
          <p:cNvSpPr>
            <a:spLocks noChangeShapeType="1"/>
          </p:cNvSpPr>
          <p:nvPr/>
        </p:nvSpPr>
        <p:spPr bwMode="auto">
          <a:xfrm flipH="1">
            <a:off x="1556675" y="6405642"/>
            <a:ext cx="10137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flipV="1">
            <a:off x="1556675" y="4760962"/>
            <a:ext cx="0" cy="16446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5"/>
          <p:cNvSpPr>
            <a:spLocks noChangeShapeType="1"/>
          </p:cNvSpPr>
          <p:nvPr/>
        </p:nvSpPr>
        <p:spPr bwMode="auto">
          <a:xfrm>
            <a:off x="1547664" y="4760962"/>
            <a:ext cx="103402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2579436" y="4767621"/>
            <a:ext cx="0" cy="173124"/>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3088564" y="6034979"/>
            <a:ext cx="811000" cy="0"/>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2"/>
          <p:cNvSpPr txBox="1">
            <a:spLocks noChangeArrowheads="1"/>
          </p:cNvSpPr>
          <p:nvPr/>
        </p:nvSpPr>
        <p:spPr bwMode="auto">
          <a:xfrm>
            <a:off x="5927065" y="5786390"/>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数据生成</a:t>
            </a:r>
            <a:endParaRPr lang="zh-CN" altLang="zh-CN" sz="1600" dirty="0"/>
          </a:p>
        </p:txBody>
      </p:sp>
      <p:sp>
        <p:nvSpPr>
          <p:cNvPr id="15" name="Text Box 11"/>
          <p:cNvSpPr txBox="1">
            <a:spLocks noChangeArrowheads="1"/>
          </p:cNvSpPr>
          <p:nvPr/>
        </p:nvSpPr>
        <p:spPr bwMode="auto">
          <a:xfrm>
            <a:off x="3780167" y="5837440"/>
            <a:ext cx="1311117" cy="393969"/>
          </a:xfrm>
          <a:prstGeom prst="rect">
            <a:avLst/>
          </a:prstGeom>
          <a:solidFill>
            <a:srgbClr val="FFFFFF"/>
          </a:solidFill>
          <a:ln w="19050">
            <a:solidFill>
              <a:schemeClr val="tx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数据缓存区</a:t>
            </a:r>
            <a:endParaRPr lang="zh-CN" altLang="zh-CN" sz="1600" dirty="0"/>
          </a:p>
        </p:txBody>
      </p:sp>
      <p:sp>
        <p:nvSpPr>
          <p:cNvPr id="16" name="Line 10"/>
          <p:cNvSpPr>
            <a:spLocks noChangeShapeType="1"/>
          </p:cNvSpPr>
          <p:nvPr/>
        </p:nvSpPr>
        <p:spPr bwMode="auto">
          <a:xfrm flipH="1">
            <a:off x="5111559" y="6043857"/>
            <a:ext cx="811000" cy="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9"/>
          <p:cNvSpPr txBox="1">
            <a:spLocks noChangeArrowheads="1"/>
          </p:cNvSpPr>
          <p:nvPr/>
        </p:nvSpPr>
        <p:spPr bwMode="auto">
          <a:xfrm>
            <a:off x="5927065" y="4929647"/>
            <a:ext cx="1402354"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a:latin typeface="宋体" pitchFamily="2" charset="-122"/>
                <a:cs typeface="Times New Roman" pitchFamily="18" charset="0"/>
              </a:rPr>
              <a:t>输入设备工作</a:t>
            </a:r>
            <a:endParaRPr lang="zh-CN" altLang="zh-CN" sz="1600"/>
          </a:p>
        </p:txBody>
      </p:sp>
      <p:sp>
        <p:nvSpPr>
          <p:cNvPr id="18" name="Line 8"/>
          <p:cNvSpPr>
            <a:spLocks noChangeShapeType="1"/>
          </p:cNvSpPr>
          <p:nvPr/>
        </p:nvSpPr>
        <p:spPr bwMode="auto">
          <a:xfrm>
            <a:off x="6449709" y="5341372"/>
            <a:ext cx="0" cy="445018"/>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
          <p:cNvSpPr>
            <a:spLocks noChangeShapeType="1"/>
          </p:cNvSpPr>
          <p:nvPr/>
        </p:nvSpPr>
        <p:spPr bwMode="auto">
          <a:xfrm>
            <a:off x="6454215" y="6214761"/>
            <a:ext cx="0" cy="18533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
          <p:cNvSpPr>
            <a:spLocks noChangeShapeType="1"/>
          </p:cNvSpPr>
          <p:nvPr/>
        </p:nvSpPr>
        <p:spPr bwMode="auto">
          <a:xfrm>
            <a:off x="6454215" y="6405642"/>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
          <p:cNvSpPr>
            <a:spLocks noChangeShapeType="1"/>
          </p:cNvSpPr>
          <p:nvPr/>
        </p:nvSpPr>
        <p:spPr bwMode="auto">
          <a:xfrm flipV="1">
            <a:off x="7476976" y="4655534"/>
            <a:ext cx="0" cy="1744559"/>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
          <p:cNvSpPr>
            <a:spLocks noChangeShapeType="1"/>
          </p:cNvSpPr>
          <p:nvPr/>
        </p:nvSpPr>
        <p:spPr bwMode="auto">
          <a:xfrm flipH="1">
            <a:off x="6449709" y="4655534"/>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
          <p:cNvSpPr>
            <a:spLocks noChangeShapeType="1"/>
          </p:cNvSpPr>
          <p:nvPr/>
        </p:nvSpPr>
        <p:spPr bwMode="auto">
          <a:xfrm>
            <a:off x="6458720" y="4661083"/>
            <a:ext cx="0" cy="279662"/>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笑脸 24"/>
          <p:cNvSpPr/>
          <p:nvPr/>
        </p:nvSpPr>
        <p:spPr>
          <a:xfrm>
            <a:off x="5111559" y="5524507"/>
            <a:ext cx="432048" cy="432048"/>
          </a:xfrm>
          <a:prstGeom prst="smileyFac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578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500"/>
                            </p:stCondLst>
                            <p:childTnLst>
                              <p:par>
                                <p:cTn id="33" presetID="44" presetClass="path" presetSubtype="0" accel="50000" decel="50000" fill="hold" grpId="0" nodeType="afterEffect">
                                  <p:stCondLst>
                                    <p:cond delay="0"/>
                                  </p:stCondLst>
                                  <p:childTnLst>
                                    <p:animMotion origin="layout" path="M 1.11111E-6 -0.01156 L -0.02639 -0.04301 C -0.03195 -0.05018 -0.04028 -0.05388 -0.04896 -0.05388 C -0.05868 -0.05388 -0.06667 -0.05018 -0.07222 -0.04301 L -0.09844 -0.01156 " pathEditMode="relative" rAng="0" ptsTypes="FffFF">
                                      <p:cBhvr>
                                        <p:cTn id="34" dur="1000" fill="hold"/>
                                        <p:tgtEl>
                                          <p:spTgt spid="25"/>
                                        </p:tgtEl>
                                        <p:attrNameLst>
                                          <p:attrName>ppt_x</p:attrName>
                                          <p:attrName>ppt_y</p:attrName>
                                        </p:attrNameLst>
                                      </p:cBhvr>
                                      <p:rCtr x="-4931" y="-2128"/>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250"/>
                                        <p:tgtEl>
                                          <p:spTgt spid="19"/>
                                        </p:tgtEl>
                                      </p:cBhvr>
                                    </p:animEffect>
                                  </p:childTnLst>
                                </p:cTn>
                              </p:par>
                            </p:childTnLst>
                          </p:cTn>
                        </p:par>
                        <p:par>
                          <p:cTn id="40" fill="hold">
                            <p:stCondLst>
                              <p:cond delay="25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250"/>
                                        <p:tgtEl>
                                          <p:spTgt spid="20"/>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250"/>
                                        <p:tgtEl>
                                          <p:spTgt spid="21"/>
                                        </p:tgtEl>
                                      </p:cBhvr>
                                    </p:animEffect>
                                  </p:childTnLst>
                                </p:cTn>
                              </p:par>
                            </p:childTnLst>
                          </p:cTn>
                        </p:par>
                        <p:par>
                          <p:cTn id="48" fill="hold">
                            <p:stCondLst>
                              <p:cond delay="75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250"/>
                                        <p:tgtEl>
                                          <p:spTgt spid="22"/>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25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500"/>
                                        <p:tgtEl>
                                          <p:spTgt spid="13"/>
                                        </p:tgtEl>
                                      </p:cBhvr>
                                    </p:animEffect>
                                  </p:childTnLst>
                                </p:cTn>
                              </p:par>
                            </p:childTnLst>
                          </p:cTn>
                        </p:par>
                        <p:par>
                          <p:cTn id="75" fill="hold">
                            <p:stCondLst>
                              <p:cond delay="500"/>
                            </p:stCondLst>
                            <p:childTnLst>
                              <p:par>
                                <p:cTn id="76" presetID="44" presetClass="path" presetSubtype="0" accel="50000" decel="50000" fill="hold" grpId="2" nodeType="afterEffect">
                                  <p:stCondLst>
                                    <p:cond delay="0"/>
                                  </p:stCondLst>
                                  <p:childTnLst>
                                    <p:animMotion origin="layout" path="M -0.09844 -0.01156 L -0.12813 -0.04301 C -0.1342 -0.05018 -0.14358 -0.05388 -0.15313 -0.05388 C -0.16424 -0.05388 -0.17292 -0.05018 -0.17917 -0.04301 L -0.20868 -0.01156 " pathEditMode="relative" rAng="0" ptsTypes="FffFF">
                                      <p:cBhvr>
                                        <p:cTn id="77" dur="1000" fill="hold"/>
                                        <p:tgtEl>
                                          <p:spTgt spid="25"/>
                                        </p:tgtEl>
                                        <p:attrNameLst>
                                          <p:attrName>ppt_x</p:attrName>
                                          <p:attrName>ppt_y</p:attrName>
                                        </p:attrNameLst>
                                      </p:cBhvr>
                                      <p:rCtr x="-5521" y="-2128"/>
                                    </p:animMotion>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up)">
                                      <p:cBhvr>
                                        <p:cTn id="82" dur="250"/>
                                        <p:tgtEl>
                                          <p:spTgt spid="8"/>
                                        </p:tgtEl>
                                      </p:cBhvr>
                                    </p:animEffect>
                                  </p:childTnLst>
                                </p:cTn>
                              </p:par>
                            </p:childTnLst>
                          </p:cTn>
                        </p:par>
                        <p:par>
                          <p:cTn id="83" fill="hold">
                            <p:stCondLst>
                              <p:cond delay="250"/>
                            </p:stCondLst>
                            <p:childTnLst>
                              <p:par>
                                <p:cTn id="84" presetID="22" presetClass="entr" presetSubtype="2"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right)">
                                      <p:cBhvr>
                                        <p:cTn id="86" dur="250"/>
                                        <p:tgtEl>
                                          <p:spTgt spid="9"/>
                                        </p:tgtEl>
                                      </p:cBhvr>
                                    </p:animEffect>
                                  </p:childTnLst>
                                </p:cTn>
                              </p:par>
                            </p:childTnLst>
                          </p:cTn>
                        </p:par>
                        <p:par>
                          <p:cTn id="87" fill="hold">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down)">
                                      <p:cBhvr>
                                        <p:cTn id="90" dur="250"/>
                                        <p:tgtEl>
                                          <p:spTgt spid="10"/>
                                        </p:tgtEl>
                                      </p:cBhvr>
                                    </p:animEffect>
                                  </p:childTnLst>
                                </p:cTn>
                              </p:par>
                            </p:childTnLst>
                          </p:cTn>
                        </p:par>
                        <p:par>
                          <p:cTn id="91" fill="hold">
                            <p:stCondLst>
                              <p:cond delay="750"/>
                            </p:stCondLst>
                            <p:childTnLst>
                              <p:par>
                                <p:cTn id="92" presetID="22" presetClass="entr" presetSubtype="8"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left)">
                                      <p:cBhvr>
                                        <p:cTn id="94" dur="250"/>
                                        <p:tgtEl>
                                          <p:spTgt spid="11"/>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up)">
                                      <p:cBhvr>
                                        <p:cTn id="9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5" grpId="1" animBg="1"/>
      <p:bldP spid="25"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语音识别技术</a:t>
            </a:r>
            <a:endParaRPr lang="zh-CN" altLang="en-US" dirty="0"/>
          </a:p>
        </p:txBody>
      </p:sp>
      <p:sp>
        <p:nvSpPr>
          <p:cNvPr id="3" name="内容占位符 2"/>
          <p:cNvSpPr>
            <a:spLocks noGrp="1"/>
          </p:cNvSpPr>
          <p:nvPr>
            <p:ph idx="1"/>
          </p:nvPr>
        </p:nvSpPr>
        <p:spPr/>
        <p:txBody>
          <a:bodyPr/>
          <a:lstStyle/>
          <a:p>
            <a:r>
              <a:rPr lang="zh-CN" altLang="en-US" dirty="0" smtClean="0"/>
              <a:t>技术难点：</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鲁棒性</a:t>
            </a:r>
            <a:r>
              <a:rPr lang="zh-CN" altLang="en-US" dirty="0" smtClean="0"/>
              <a:t>，识别性能受说话人、说话方式、环境噪声、传输信道等多种因素影响</a:t>
            </a:r>
            <a:endParaRPr lang="en-US" altLang="zh-CN" dirty="0" smtClean="0"/>
          </a:p>
          <a:p>
            <a:pPr marL="68580" indent="0">
              <a:buNone/>
            </a:pPr>
            <a:endParaRPr lang="en-US" altLang="zh-CN" dirty="0" smtClean="0"/>
          </a:p>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自适应性</a:t>
            </a:r>
            <a:r>
              <a:rPr lang="zh-CN" altLang="en-US" dirty="0" smtClean="0"/>
              <a:t>，是否能识别出受影响的因素，并对其自动地、有针对性地对系统进行调整</a:t>
            </a:r>
            <a:endParaRPr lang="zh-CN" altLang="en-US" dirty="0"/>
          </a:p>
        </p:txBody>
      </p:sp>
    </p:spTree>
    <p:extLst>
      <p:ext uri="{BB962C8B-B14F-4D97-AF65-F5344CB8AC3E}">
        <p14:creationId xmlns:p14="http://schemas.microsoft.com/office/powerpoint/2010/main" val="39970661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眼动跟踪技术</a:t>
            </a:r>
            <a:endParaRPr lang="zh-CN" altLang="en-US" dirty="0"/>
          </a:p>
        </p:txBody>
      </p:sp>
      <p:sp>
        <p:nvSpPr>
          <p:cNvPr id="3" name="内容占位符 2"/>
          <p:cNvSpPr>
            <a:spLocks noGrp="1"/>
          </p:cNvSpPr>
          <p:nvPr>
            <p:ph idx="1"/>
          </p:nvPr>
        </p:nvSpPr>
        <p:spPr/>
        <p:txBody>
          <a:bodyPr/>
          <a:lstStyle/>
          <a:p>
            <a:r>
              <a:rPr lang="zh-CN" altLang="en-US" dirty="0" smtClean="0"/>
              <a:t>通过眼球的动作实现人机交互的技术</a:t>
            </a:r>
            <a:endParaRPr lang="zh-CN" altLang="en-US" dirty="0"/>
          </a:p>
        </p:txBody>
      </p:sp>
      <p:pic>
        <p:nvPicPr>
          <p:cNvPr id="12290" name="Picture 2" descr="https://timgsa.baidu.com/timg?image&amp;quality=80&amp;size=b9999_10000&amp;sec=1590925387560&amp;di=51dd0fee823034deca9abb17a2c6be6f&amp;imgtype=0&amp;src=http%3A%2F%2Fn1.itc.cn%2Fimg8%2Fwb%2Frecom%2F2016%2F02%2F04%2F14545427593484171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429000"/>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timgsa.baidu.com/timg?image&amp;quality=80&amp;size=b9999_10000&amp;sec=1590925404587&amp;di=9acb21b07d3e827676b00fd9d7e12428&amp;imgtype=0&amp;src=http%3A%2F%2Fimg1.imgtn.bdimg.com%2Fit%2Fu%3D1829868156%2C650555997%26fm%3D214%26gp%3D0.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429001"/>
            <a:ext cx="3814761"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timgsa.baidu.com/timg?image&amp;quality=80&amp;size=b9999_10000&amp;sec=1590925598995&amp;di=9b3ed8630a0f346bb8843957f096c333&amp;imgtype=0&amp;src=http%3A%2F%2Fww2.sinaimg.cn%2Fbmiddle%2F00630lXKgw1ey1zuwanmtj30xc18g7d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556" b="8335"/>
          <a:stretch/>
        </p:blipFill>
        <p:spPr bwMode="auto">
          <a:xfrm>
            <a:off x="6396506" y="533846"/>
            <a:ext cx="1663697" cy="18002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圆角矩形标注 3"/>
          <p:cNvSpPr/>
          <p:nvPr/>
        </p:nvSpPr>
        <p:spPr>
          <a:xfrm>
            <a:off x="4427984" y="717208"/>
            <a:ext cx="1752498" cy="1055608"/>
          </a:xfrm>
          <a:prstGeom prst="wedgeRoundRectCallout">
            <a:avLst>
              <a:gd name="adj1" fmla="val 77162"/>
              <a:gd name="adj2" fmla="val -2537"/>
              <a:gd name="adj3" fmla="val 16667"/>
            </a:avLst>
          </a:prstGeom>
          <a:noFill/>
          <a:ln w="38100">
            <a:solidFill>
              <a:srgbClr val="FF6400"/>
            </a:solidFill>
          </a:ln>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2800" b="1" dirty="0" smtClean="0">
                <a:ln/>
                <a:solidFill>
                  <a:schemeClr val="accent3"/>
                </a:solidFill>
              </a:rPr>
              <a:t>用眼神杀死你！！</a:t>
            </a:r>
            <a:endParaRPr lang="zh-CN" altLang="en-US" sz="2800" b="1" dirty="0">
              <a:ln/>
              <a:solidFill>
                <a:schemeClr val="accent3"/>
              </a:solidFill>
            </a:endParaRPr>
          </a:p>
        </p:txBody>
      </p:sp>
    </p:spTree>
    <p:extLst>
      <p:ext uri="{BB962C8B-B14F-4D97-AF65-F5344CB8AC3E}">
        <p14:creationId xmlns:p14="http://schemas.microsoft.com/office/powerpoint/2010/main" val="176291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眼动跟踪技术</a:t>
            </a:r>
            <a:endParaRPr lang="zh-CN" altLang="en-US" dirty="0"/>
          </a:p>
        </p:txBody>
      </p:sp>
      <p:sp>
        <p:nvSpPr>
          <p:cNvPr id="3" name="内容占位符 2"/>
          <p:cNvSpPr>
            <a:spLocks noGrp="1"/>
          </p:cNvSpPr>
          <p:nvPr>
            <p:ph idx="1"/>
          </p:nvPr>
        </p:nvSpPr>
        <p:spPr>
          <a:xfrm>
            <a:off x="1043492" y="2204864"/>
            <a:ext cx="6777317" cy="4273700"/>
          </a:xfrm>
        </p:spPr>
        <p:txBody>
          <a:bodyPr>
            <a:noAutofit/>
          </a:bodyPr>
          <a:lstStyle/>
          <a:p>
            <a:r>
              <a:rPr lang="zh-CN" altLang="en-US" b="1" dirty="0" smtClean="0">
                <a:solidFill>
                  <a:srgbClr val="C00000"/>
                </a:solidFill>
              </a:rPr>
              <a:t>眼动</a:t>
            </a:r>
            <a:r>
              <a:rPr lang="zh-CN" altLang="en-US" dirty="0" smtClean="0"/>
              <a:t>：</a:t>
            </a:r>
            <a:r>
              <a:rPr lang="zh-CN" altLang="en-US" b="1" dirty="0" smtClean="0">
                <a:solidFill>
                  <a:srgbClr val="C00000"/>
                </a:solidFill>
              </a:rPr>
              <a:t>眼</a:t>
            </a:r>
            <a:r>
              <a:rPr lang="zh-CN" altLang="en-US" dirty="0" smtClean="0"/>
              <a:t>睛的</a:t>
            </a:r>
            <a:r>
              <a:rPr lang="zh-CN" altLang="en-US" b="1" dirty="0" smtClean="0">
                <a:solidFill>
                  <a:srgbClr val="C00000"/>
                </a:solidFill>
              </a:rPr>
              <a:t>动</a:t>
            </a:r>
            <a:r>
              <a:rPr lang="zh-CN" altLang="en-US" dirty="0" smtClean="0"/>
              <a:t>作</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注视</a:t>
            </a:r>
            <a:r>
              <a:rPr lang="zh-CN" altLang="en-US" dirty="0" smtClean="0"/>
              <a:t>：视线在被观察目标上的停留，一般至少持续</a:t>
            </a:r>
            <a:r>
              <a:rPr lang="en-US" altLang="zh-CN" dirty="0" smtClean="0"/>
              <a:t>100~200ms</a:t>
            </a:r>
            <a:r>
              <a:rPr lang="zh-CN" altLang="en-US" dirty="0" smtClean="0"/>
              <a:t>，可允许小于</a:t>
            </a:r>
            <a:r>
              <a:rPr lang="en-US" altLang="zh-CN" dirty="0" smtClean="0"/>
              <a:t>1</a:t>
            </a:r>
            <a:r>
              <a:rPr lang="en-US" altLang="zh-CN" dirty="0" smtClean="0">
                <a:latin typeface="宋体"/>
                <a:ea typeface="宋体"/>
              </a:rPr>
              <a:t>º</a:t>
            </a:r>
            <a:r>
              <a:rPr lang="zh-CN" altLang="en-US" dirty="0" smtClean="0"/>
              <a:t>的微小运动。</a:t>
            </a:r>
            <a:r>
              <a:rPr lang="zh-CN" altLang="en-US" b="1" dirty="0" smtClean="0">
                <a:solidFill>
                  <a:srgbClr val="7030A0"/>
                </a:solidFill>
              </a:rPr>
              <a:t>只有注视时才获得并加工信息</a:t>
            </a:r>
            <a:endParaRPr lang="en-US" altLang="zh-CN" b="1" dirty="0" smtClean="0">
              <a:solidFill>
                <a:srgbClr val="7030A0"/>
              </a:solidFill>
            </a:endParaRPr>
          </a:p>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跳动</a:t>
            </a:r>
            <a:r>
              <a:rPr lang="zh-CN" altLang="en-US" dirty="0" smtClean="0"/>
              <a:t>：</a:t>
            </a:r>
            <a:r>
              <a:rPr lang="zh-CN" altLang="en-US" dirty="0"/>
              <a:t>注视点间的飞速跳跃，是一种联合眼动（即双眼同时移动），其视角为</a:t>
            </a:r>
            <a:r>
              <a:rPr lang="en-US" altLang="zh-CN" dirty="0"/>
              <a:t>1</a:t>
            </a:r>
            <a:r>
              <a:rPr lang="zh-CN" altLang="en-US" dirty="0"/>
              <a:t>到</a:t>
            </a:r>
            <a:r>
              <a:rPr lang="en-US" altLang="zh-CN" dirty="0"/>
              <a:t>40</a:t>
            </a:r>
            <a:r>
              <a:rPr lang="zh-CN" altLang="en-US" dirty="0"/>
              <a:t>度，持续时间为</a:t>
            </a:r>
            <a:r>
              <a:rPr lang="en-US" altLang="zh-CN" dirty="0"/>
              <a:t>30</a:t>
            </a:r>
            <a:r>
              <a:rPr lang="zh-CN" altLang="en-US" dirty="0"/>
              <a:t>到</a:t>
            </a:r>
            <a:r>
              <a:rPr lang="en-US" altLang="zh-CN" dirty="0"/>
              <a:t>120ms</a:t>
            </a:r>
            <a:r>
              <a:rPr lang="zh-CN" altLang="en-US" dirty="0"/>
              <a:t>，最高速度为</a:t>
            </a:r>
            <a:r>
              <a:rPr lang="en-US" altLang="zh-CN" dirty="0"/>
              <a:t>400-600</a:t>
            </a:r>
            <a:r>
              <a:rPr lang="zh-CN" altLang="en-US" dirty="0"/>
              <a:t>度</a:t>
            </a:r>
            <a:r>
              <a:rPr lang="en-US" altLang="zh-CN" dirty="0"/>
              <a:t>/</a:t>
            </a:r>
            <a:r>
              <a:rPr lang="zh-CN" altLang="en-US" dirty="0" smtClean="0"/>
              <a:t>秒。</a:t>
            </a:r>
            <a:r>
              <a:rPr lang="zh-CN" altLang="en-US" b="1" dirty="0" smtClean="0">
                <a:solidFill>
                  <a:srgbClr val="7030A0"/>
                </a:solidFill>
              </a:rPr>
              <a:t>眼跳时不获取任何信息</a:t>
            </a:r>
            <a:endParaRPr lang="en-US" altLang="zh-CN" b="1" dirty="0" smtClean="0">
              <a:solidFill>
                <a:srgbClr val="7030A0"/>
              </a:solidFill>
            </a:endParaRPr>
          </a:p>
          <a:p>
            <a:pPr marL="68580" indent="0">
              <a:buNone/>
            </a:pPr>
            <a:r>
              <a:rPr lang="zh-CN" altLang="en-US" dirty="0" smtClean="0"/>
              <a:t>（</a:t>
            </a:r>
            <a:r>
              <a:rPr lang="en-US" altLang="zh-CN" dirty="0" smtClean="0"/>
              <a:t>3</a:t>
            </a:r>
            <a:r>
              <a:rPr lang="zh-CN" altLang="en-US" dirty="0" smtClean="0"/>
              <a:t>）</a:t>
            </a:r>
            <a:r>
              <a:rPr lang="zh-CN" altLang="en-US" b="1" dirty="0" smtClean="0">
                <a:solidFill>
                  <a:srgbClr val="C00000"/>
                </a:solidFill>
              </a:rPr>
              <a:t>平滑尾随跟踪</a:t>
            </a:r>
            <a:r>
              <a:rPr lang="zh-CN" altLang="en-US" dirty="0" smtClean="0"/>
              <a:t>：</a:t>
            </a:r>
            <a:r>
              <a:rPr lang="zh-CN" altLang="en-US" dirty="0"/>
              <a:t>缓慢、联合追踪的眼</a:t>
            </a:r>
            <a:r>
              <a:rPr lang="zh-CN" altLang="en-US" dirty="0" smtClean="0"/>
              <a:t>动。</a:t>
            </a:r>
            <a:r>
              <a:rPr lang="zh-CN" altLang="en-US" dirty="0"/>
              <a:t>平滑尾随追踪通常有一个缓慢移动的目标，</a:t>
            </a:r>
            <a:r>
              <a:rPr lang="zh-CN" altLang="en-US" b="1" dirty="0">
                <a:solidFill>
                  <a:srgbClr val="7030A0"/>
                </a:solidFill>
              </a:rPr>
              <a:t>在没有目标的情况下，一般不能执行</a:t>
            </a:r>
          </a:p>
        </p:txBody>
      </p:sp>
    </p:spTree>
    <p:extLst>
      <p:ext uri="{BB962C8B-B14F-4D97-AF65-F5344CB8AC3E}">
        <p14:creationId xmlns:p14="http://schemas.microsoft.com/office/powerpoint/2010/main" val="9443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眼动跟踪技术</a:t>
            </a:r>
            <a:endParaRPr lang="zh-CN" altLang="en-US" dirty="0"/>
          </a:p>
        </p:txBody>
      </p:sp>
      <p:sp>
        <p:nvSpPr>
          <p:cNvPr id="3" name="内容占位符 2"/>
          <p:cNvSpPr>
            <a:spLocks noGrp="1"/>
          </p:cNvSpPr>
          <p:nvPr>
            <p:ph idx="1"/>
          </p:nvPr>
        </p:nvSpPr>
        <p:spPr/>
        <p:txBody>
          <a:bodyPr>
            <a:noAutofit/>
          </a:bodyPr>
          <a:lstStyle/>
          <a:p>
            <a:r>
              <a:rPr lang="zh-CN" altLang="en-US" dirty="0" smtClean="0"/>
              <a:t>视线跟踪基本原理：</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眼球接收红外光照射</a:t>
            </a:r>
            <a:endParaRPr lang="en-US" altLang="zh-CN" b="1" dirty="0" smtClean="0">
              <a:solidFill>
                <a:srgbClr val="C00000"/>
              </a:solidFill>
            </a:endParaRPr>
          </a:p>
          <a:p>
            <a:pPr lvl="1"/>
            <a:r>
              <a:rPr lang="zh-CN" altLang="en-US" dirty="0" smtClean="0"/>
              <a:t>由光源发射红外线</a:t>
            </a:r>
            <a:r>
              <a:rPr lang="zh-CN" altLang="en-US" dirty="0"/>
              <a:t>经过半反射镜后，部分到达反射镜，经反射镜发射</a:t>
            </a:r>
            <a:r>
              <a:rPr lang="zh-CN" altLang="en-US" dirty="0" smtClean="0"/>
              <a:t>到达眼球</a:t>
            </a:r>
            <a:endParaRPr lang="en-US" altLang="zh-CN" dirty="0" smtClean="0"/>
          </a:p>
          <a:p>
            <a:pPr marL="68580" indent="0">
              <a:buNone/>
            </a:pPr>
            <a:r>
              <a:rPr lang="zh-CN" altLang="en-US" dirty="0" smtClean="0"/>
              <a:t>（</a:t>
            </a:r>
            <a:r>
              <a:rPr lang="en-US" altLang="zh-CN" dirty="0" smtClean="0"/>
              <a:t>2</a:t>
            </a:r>
            <a:r>
              <a:rPr lang="zh-CN" altLang="en-US" dirty="0" smtClean="0"/>
              <a:t>）</a:t>
            </a:r>
            <a:r>
              <a:rPr lang="zh-CN" altLang="en-US" b="1" dirty="0">
                <a:solidFill>
                  <a:srgbClr val="C00000"/>
                </a:solidFill>
              </a:rPr>
              <a:t>瞳孔</a:t>
            </a:r>
            <a:r>
              <a:rPr lang="zh-CN" altLang="en-US" b="1" dirty="0" smtClean="0">
                <a:solidFill>
                  <a:srgbClr val="C00000"/>
                </a:solidFill>
              </a:rPr>
              <a:t>摄像机捕捉眼球图像</a:t>
            </a:r>
            <a:endParaRPr lang="en-US" altLang="zh-CN" b="1" dirty="0" smtClean="0">
              <a:solidFill>
                <a:srgbClr val="C00000"/>
              </a:solidFill>
            </a:endParaRPr>
          </a:p>
          <a:p>
            <a:pPr lvl="1"/>
            <a:r>
              <a:rPr lang="zh-CN" altLang="en-US" dirty="0"/>
              <a:t>眼球对红外线的反射光经同一反射镜到达能锁定眼睛的特殊的瞳孔摄像机，通过连续的记录从人的眼角膜和瞳孔反射的红外线，然后利用图像处理技术，得到眼球的完整</a:t>
            </a:r>
            <a:r>
              <a:rPr lang="zh-CN" altLang="en-US" dirty="0" smtClean="0"/>
              <a:t>图像</a:t>
            </a:r>
            <a:endParaRPr lang="en-US" altLang="zh-CN" dirty="0" smtClean="0"/>
          </a:p>
          <a:p>
            <a:pPr marL="68580" indent="0">
              <a:buNone/>
            </a:pPr>
            <a:r>
              <a:rPr lang="zh-CN" altLang="en-US" dirty="0" smtClean="0"/>
              <a:t>（</a:t>
            </a:r>
            <a:r>
              <a:rPr lang="en-US" altLang="zh-CN" dirty="0" smtClean="0"/>
              <a:t>3</a:t>
            </a:r>
            <a:r>
              <a:rPr lang="zh-CN" altLang="en-US" dirty="0" smtClean="0"/>
              <a:t>）</a:t>
            </a:r>
            <a:r>
              <a:rPr lang="zh-CN" altLang="en-US" b="1" dirty="0" smtClean="0">
                <a:solidFill>
                  <a:srgbClr val="C00000"/>
                </a:solidFill>
              </a:rPr>
              <a:t>根据眼球图像变化数据，获得眼动信息</a:t>
            </a:r>
            <a:endParaRPr lang="zh-CN" altLang="en-US" b="1" dirty="0">
              <a:solidFill>
                <a:srgbClr val="C00000"/>
              </a:solidFill>
            </a:endParaRPr>
          </a:p>
        </p:txBody>
      </p:sp>
      <p:pic>
        <p:nvPicPr>
          <p:cNvPr id="13314" name="Picture 2" descr="https://timgsa.baidu.com/timg?image&amp;quality=80&amp;size=b9999_10000&amp;sec=1590927217376&amp;di=9acc050c7e23b0f8bcce206a98e1a1a4&amp;imgtype=0&amp;src=http%3A%2F%2Fimg2.imgtn.bdimg.com%2Fit%2Fu%3D3918798077%2C3453583440%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692696"/>
            <a:ext cx="3041154" cy="228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9168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眼动跟踪技术</a:t>
            </a:r>
            <a:endParaRPr lang="zh-CN" altLang="en-US" dirty="0"/>
          </a:p>
        </p:txBody>
      </p:sp>
      <p:sp>
        <p:nvSpPr>
          <p:cNvPr id="3" name="内容占位符 2"/>
          <p:cNvSpPr>
            <a:spLocks noGrp="1"/>
          </p:cNvSpPr>
          <p:nvPr>
            <p:ph idx="1"/>
          </p:nvPr>
        </p:nvSpPr>
        <p:spPr/>
        <p:txBody>
          <a:bodyPr>
            <a:noAutofit/>
          </a:bodyPr>
          <a:lstStyle/>
          <a:p>
            <a:r>
              <a:rPr lang="zh-CN" altLang="en-US" dirty="0" smtClean="0"/>
              <a:t>眼动测量方法</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瞳孔</a:t>
            </a:r>
            <a:r>
              <a:rPr lang="en-US" altLang="zh-CN" b="1" dirty="0" smtClean="0">
                <a:solidFill>
                  <a:srgbClr val="C00000"/>
                </a:solidFill>
              </a:rPr>
              <a:t>-</a:t>
            </a:r>
            <a:r>
              <a:rPr lang="zh-CN" altLang="en-US" b="1" dirty="0" smtClean="0">
                <a:solidFill>
                  <a:srgbClr val="C00000"/>
                </a:solidFill>
              </a:rPr>
              <a:t>角膜反射向量法</a:t>
            </a:r>
            <a:endParaRPr lang="en-US" altLang="zh-CN" b="1" dirty="0" smtClean="0">
              <a:solidFill>
                <a:srgbClr val="C00000"/>
              </a:solidFill>
            </a:endParaRPr>
          </a:p>
          <a:p>
            <a:pPr lvl="1"/>
            <a:r>
              <a:rPr lang="zh-CN" altLang="en-US" dirty="0" smtClean="0"/>
              <a:t>利用瞳孔和角膜的位置关系</a:t>
            </a:r>
            <a:endParaRPr lang="en-US" altLang="zh-CN" dirty="0" smtClean="0"/>
          </a:p>
          <a:p>
            <a:pPr marL="68580" indent="0">
              <a:buNone/>
            </a:pPr>
            <a:endParaRPr lang="en-US" altLang="zh-CN" dirty="0" smtClean="0"/>
          </a:p>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眼电图法</a:t>
            </a:r>
            <a:endParaRPr lang="en-US" altLang="zh-CN" b="1" dirty="0" smtClean="0">
              <a:solidFill>
                <a:srgbClr val="C00000"/>
              </a:solidFill>
            </a:endParaRPr>
          </a:p>
          <a:p>
            <a:pPr lvl="1"/>
            <a:r>
              <a:rPr lang="zh-CN" altLang="en-US" dirty="0" smtClean="0"/>
              <a:t>利用角膜和视网膜之间的电压差变化</a:t>
            </a:r>
            <a:endParaRPr lang="en-US" altLang="zh-CN" dirty="0" smtClean="0"/>
          </a:p>
          <a:p>
            <a:pPr marL="68580" indent="0">
              <a:buNone/>
            </a:pPr>
            <a:endParaRPr lang="en-US" altLang="zh-CN" dirty="0" smtClean="0"/>
          </a:p>
          <a:p>
            <a:pPr marL="68580" indent="0">
              <a:buNone/>
            </a:pPr>
            <a:r>
              <a:rPr lang="zh-CN" altLang="en-US" dirty="0" smtClean="0"/>
              <a:t>（</a:t>
            </a:r>
            <a:r>
              <a:rPr lang="en-US" altLang="zh-CN" dirty="0" smtClean="0"/>
              <a:t>3</a:t>
            </a:r>
            <a:r>
              <a:rPr lang="zh-CN" altLang="en-US" dirty="0" smtClean="0"/>
              <a:t>）</a:t>
            </a:r>
            <a:r>
              <a:rPr lang="zh-CN" altLang="en-US" b="1" dirty="0" smtClean="0">
                <a:solidFill>
                  <a:srgbClr val="C00000"/>
                </a:solidFill>
              </a:rPr>
              <a:t>虹膜</a:t>
            </a:r>
            <a:r>
              <a:rPr lang="en-US" altLang="zh-CN" b="1" dirty="0" smtClean="0">
                <a:solidFill>
                  <a:srgbClr val="C00000"/>
                </a:solidFill>
              </a:rPr>
              <a:t>-</a:t>
            </a:r>
            <a:r>
              <a:rPr lang="zh-CN" altLang="en-US" b="1" dirty="0" smtClean="0">
                <a:solidFill>
                  <a:srgbClr val="C00000"/>
                </a:solidFill>
              </a:rPr>
              <a:t>巩膜边缘法</a:t>
            </a:r>
            <a:endParaRPr lang="en-US" altLang="zh-CN" b="1" dirty="0" smtClean="0">
              <a:solidFill>
                <a:srgbClr val="C00000"/>
              </a:solidFill>
            </a:endParaRPr>
          </a:p>
          <a:p>
            <a:pPr lvl="1"/>
            <a:r>
              <a:rPr lang="zh-CN" altLang="en-US" dirty="0" smtClean="0"/>
              <a:t>利用虹膜和巩膜对红外光反射的差分信号</a:t>
            </a:r>
            <a:endParaRPr lang="en-US" altLang="zh-CN" dirty="0" smtClean="0"/>
          </a:p>
        </p:txBody>
      </p:sp>
    </p:spTree>
    <p:extLst>
      <p:ext uri="{BB962C8B-B14F-4D97-AF65-F5344CB8AC3E}">
        <p14:creationId xmlns:p14="http://schemas.microsoft.com/office/powerpoint/2010/main" val="3443828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眼动跟踪技术</a:t>
            </a:r>
            <a:endParaRPr lang="zh-CN" altLang="en-US" dirty="0"/>
          </a:p>
        </p:txBody>
      </p:sp>
      <p:sp>
        <p:nvSpPr>
          <p:cNvPr id="3" name="内容占位符 2"/>
          <p:cNvSpPr>
            <a:spLocks noGrp="1"/>
          </p:cNvSpPr>
          <p:nvPr>
            <p:ph idx="1"/>
          </p:nvPr>
        </p:nvSpPr>
        <p:spPr/>
        <p:txBody>
          <a:bodyPr>
            <a:normAutofit/>
          </a:bodyPr>
          <a:lstStyle/>
          <a:p>
            <a:r>
              <a:rPr lang="zh-CN" altLang="en-US" dirty="0" smtClean="0"/>
              <a:t>眼动测量方法</a:t>
            </a:r>
            <a:endParaRPr lang="en-US" altLang="zh-CN" dirty="0" smtClean="0"/>
          </a:p>
          <a:p>
            <a:pPr marL="68580" indent="0">
              <a:buNone/>
            </a:pPr>
            <a:r>
              <a:rPr lang="zh-CN" altLang="en-US" dirty="0" smtClean="0"/>
              <a:t>（</a:t>
            </a:r>
            <a:r>
              <a:rPr lang="en-US" altLang="zh-CN" dirty="0" smtClean="0"/>
              <a:t>4</a:t>
            </a:r>
            <a:r>
              <a:rPr lang="zh-CN" altLang="en-US" dirty="0" smtClean="0"/>
              <a:t>）</a:t>
            </a:r>
            <a:r>
              <a:rPr lang="zh-CN" altLang="en-US" b="1" dirty="0" smtClean="0">
                <a:solidFill>
                  <a:srgbClr val="C00000"/>
                </a:solidFill>
              </a:rPr>
              <a:t>角膜反射法</a:t>
            </a:r>
            <a:endParaRPr lang="en-US" altLang="zh-CN" b="1" dirty="0" smtClean="0">
              <a:solidFill>
                <a:srgbClr val="C00000"/>
              </a:solidFill>
            </a:endParaRPr>
          </a:p>
          <a:p>
            <a:pPr lvl="1"/>
            <a:r>
              <a:rPr lang="zh-CN" altLang="en-US" dirty="0" smtClean="0"/>
              <a:t>利用眼球转动时，角膜对光反射角度的变化信息</a:t>
            </a:r>
            <a:endParaRPr lang="en-US" altLang="zh-CN" dirty="0" smtClean="0"/>
          </a:p>
          <a:p>
            <a:pPr marL="68580" indent="0">
              <a:buNone/>
            </a:pPr>
            <a:r>
              <a:rPr lang="zh-CN" altLang="en-US" dirty="0" smtClean="0"/>
              <a:t>（</a:t>
            </a:r>
            <a:r>
              <a:rPr lang="en-US" altLang="zh-CN" dirty="0" smtClean="0"/>
              <a:t>5</a:t>
            </a:r>
            <a:r>
              <a:rPr lang="zh-CN" altLang="en-US" dirty="0" smtClean="0"/>
              <a:t>）</a:t>
            </a:r>
            <a:r>
              <a:rPr lang="zh-CN" altLang="en-US" b="1" dirty="0" smtClean="0">
                <a:solidFill>
                  <a:srgbClr val="C00000"/>
                </a:solidFill>
              </a:rPr>
              <a:t>双普金野象法</a:t>
            </a:r>
            <a:endParaRPr lang="en-US" altLang="zh-CN" b="1" dirty="0">
              <a:solidFill>
                <a:srgbClr val="C00000"/>
              </a:solidFill>
            </a:endParaRPr>
          </a:p>
          <a:p>
            <a:pPr lvl="1"/>
            <a:r>
              <a:rPr lang="zh-CN" altLang="en-US" dirty="0" smtClean="0"/>
              <a:t>对角膜、角膜后表面、晶状体、晶状体后表面反射得到的普金野图中的两幅进行分析测量</a:t>
            </a:r>
            <a:endParaRPr lang="en-US" altLang="zh-CN" dirty="0" smtClean="0"/>
          </a:p>
          <a:p>
            <a:pPr marL="68580" indent="0">
              <a:buNone/>
            </a:pPr>
            <a:r>
              <a:rPr lang="zh-CN" altLang="en-US" dirty="0" smtClean="0"/>
              <a:t>（</a:t>
            </a:r>
            <a:r>
              <a:rPr lang="en-US" altLang="zh-CN" dirty="0" smtClean="0"/>
              <a:t>6</a:t>
            </a:r>
            <a:r>
              <a:rPr lang="zh-CN" altLang="en-US" dirty="0" smtClean="0"/>
              <a:t>）</a:t>
            </a:r>
            <a:r>
              <a:rPr lang="zh-CN" altLang="en-US" b="1" dirty="0" smtClean="0">
                <a:solidFill>
                  <a:srgbClr val="C00000"/>
                </a:solidFill>
              </a:rPr>
              <a:t>接触镜法</a:t>
            </a:r>
            <a:endParaRPr lang="en-US" altLang="zh-CN" b="1" dirty="0" smtClean="0">
              <a:solidFill>
                <a:srgbClr val="C00000"/>
              </a:solidFill>
            </a:endParaRPr>
          </a:p>
          <a:p>
            <a:pPr lvl="1"/>
            <a:r>
              <a:rPr lang="zh-CN" altLang="en-US" dirty="0" smtClean="0"/>
              <a:t>利用固定反射光角度的变化信息</a:t>
            </a:r>
            <a:endParaRPr lang="zh-CN" altLang="en-US" dirty="0"/>
          </a:p>
        </p:txBody>
      </p:sp>
    </p:spTree>
    <p:extLst>
      <p:ext uri="{BB962C8B-B14F-4D97-AF65-F5344CB8AC3E}">
        <p14:creationId xmlns:p14="http://schemas.microsoft.com/office/powerpoint/2010/main" val="32480109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dirty="0" smtClean="0"/>
              <a:t>基于纸笔交互思想，将笔作为主要输入设备进行交互</a:t>
            </a:r>
            <a:endParaRPr lang="en-US" altLang="zh-CN" dirty="0" smtClean="0"/>
          </a:p>
          <a:p>
            <a:endParaRPr lang="en-US" altLang="zh-CN" dirty="0"/>
          </a:p>
          <a:p>
            <a:r>
              <a:rPr lang="zh-CN" altLang="en-US" dirty="0" smtClean="0"/>
              <a:t>目前笔交互仅限于文本输入或鼠标的替代品</a:t>
            </a:r>
            <a:endParaRPr lang="en-US" altLang="zh-CN" dirty="0" smtClean="0"/>
          </a:p>
          <a:p>
            <a:endParaRPr lang="en-US" altLang="zh-CN" dirty="0"/>
          </a:p>
          <a:p>
            <a:r>
              <a:rPr lang="zh-CN" altLang="en-US" dirty="0" smtClean="0"/>
              <a:t>中国科学院软件研究所戴研究员、田丰研究员提出了</a:t>
            </a:r>
            <a:r>
              <a:rPr lang="en-US" altLang="zh-CN" b="1" dirty="0" smtClean="0">
                <a:solidFill>
                  <a:srgbClr val="C00000"/>
                </a:solidFill>
              </a:rPr>
              <a:t>PIBG</a:t>
            </a:r>
            <a:r>
              <a:rPr lang="zh-CN" altLang="en-US" b="1" dirty="0" smtClean="0">
                <a:solidFill>
                  <a:srgbClr val="C00000"/>
                </a:solidFill>
              </a:rPr>
              <a:t>范式</a:t>
            </a:r>
            <a:r>
              <a:rPr lang="zh-CN" altLang="en-US" dirty="0" smtClean="0"/>
              <a:t>，并研发了</a:t>
            </a:r>
            <a:r>
              <a:rPr lang="zh-CN" altLang="en-US" b="1" dirty="0" smtClean="0">
                <a:solidFill>
                  <a:srgbClr val="C00000"/>
                </a:solidFill>
              </a:rPr>
              <a:t>笔式界面教学系统</a:t>
            </a:r>
            <a:endParaRPr lang="en-US" altLang="zh-CN" b="1" dirty="0" smtClean="0">
              <a:solidFill>
                <a:srgbClr val="C00000"/>
              </a:solidFill>
            </a:endParaRPr>
          </a:p>
          <a:p>
            <a:pPr marL="365760" lvl="1" indent="0">
              <a:buNone/>
            </a:pPr>
            <a:r>
              <a:rPr lang="en-US" altLang="zh-CN" b="1" dirty="0" smtClean="0">
                <a:solidFill>
                  <a:srgbClr val="C00000"/>
                </a:solidFill>
              </a:rPr>
              <a:t>P</a:t>
            </a:r>
            <a:r>
              <a:rPr lang="zh-CN" altLang="en-US" dirty="0" smtClean="0"/>
              <a:t>（纸和框架）；</a:t>
            </a:r>
            <a:r>
              <a:rPr lang="en-US" altLang="zh-CN" b="1" dirty="0" smtClean="0">
                <a:solidFill>
                  <a:srgbClr val="C00000"/>
                </a:solidFill>
              </a:rPr>
              <a:t>IB</a:t>
            </a:r>
            <a:r>
              <a:rPr lang="zh-CN" altLang="en-US" dirty="0" smtClean="0"/>
              <a:t>（图标和按钮）；</a:t>
            </a:r>
            <a:r>
              <a:rPr lang="en-US" altLang="zh-CN" b="1" dirty="0" smtClean="0">
                <a:solidFill>
                  <a:srgbClr val="C00000"/>
                </a:solidFill>
              </a:rPr>
              <a:t>G</a:t>
            </a:r>
            <a:r>
              <a:rPr lang="zh-CN" altLang="en-US" dirty="0" smtClean="0"/>
              <a:t>（手势）</a:t>
            </a:r>
            <a:endParaRPr lang="zh-CN" altLang="en-US" dirty="0"/>
          </a:p>
        </p:txBody>
      </p:sp>
      <p:pic>
        <p:nvPicPr>
          <p:cNvPr id="14338"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2880"/>
          <a:stretch/>
        </p:blipFill>
        <p:spPr bwMode="auto">
          <a:xfrm>
            <a:off x="1433661" y="5733256"/>
            <a:ext cx="6162675" cy="79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4881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b="1" dirty="0" smtClean="0">
                <a:solidFill>
                  <a:srgbClr val="C00000"/>
                </a:solidFill>
              </a:rPr>
              <a:t>手写识别技术</a:t>
            </a:r>
            <a:r>
              <a:rPr lang="zh-CN" altLang="en-US" dirty="0" smtClean="0"/>
              <a:t>是笔交互的一种基本技术，分为</a:t>
            </a:r>
            <a:r>
              <a:rPr lang="zh-CN" altLang="en-US" b="1" dirty="0" smtClean="0">
                <a:solidFill>
                  <a:srgbClr val="7030A0"/>
                </a:solidFill>
              </a:rPr>
              <a:t>联机手写识别</a:t>
            </a:r>
            <a:r>
              <a:rPr lang="zh-CN" altLang="en-US" dirty="0" smtClean="0"/>
              <a:t>和</a:t>
            </a:r>
            <a:r>
              <a:rPr lang="zh-CN" altLang="en-US" b="1" dirty="0" smtClean="0">
                <a:solidFill>
                  <a:srgbClr val="7030A0"/>
                </a:solidFill>
              </a:rPr>
              <a:t>脱机手写识别</a:t>
            </a:r>
            <a:r>
              <a:rPr lang="zh-CN" altLang="en-US" dirty="0" smtClean="0"/>
              <a:t>两种</a:t>
            </a:r>
            <a:endParaRPr lang="en-US" altLang="zh-CN" dirty="0"/>
          </a:p>
          <a:p>
            <a:pPr lvl="1"/>
            <a:endParaRPr lang="en-US" altLang="zh-CN" dirty="0" smtClean="0"/>
          </a:p>
          <a:p>
            <a:pPr lvl="1"/>
            <a:r>
              <a:rPr lang="zh-CN" altLang="en-US" b="1" dirty="0" smtClean="0">
                <a:solidFill>
                  <a:srgbClr val="7030A0"/>
                </a:solidFill>
              </a:rPr>
              <a:t>联机手写识别</a:t>
            </a:r>
            <a:r>
              <a:rPr lang="zh-CN" altLang="en-US" dirty="0" smtClean="0"/>
              <a:t>，指用笔在输入板上写，</a:t>
            </a:r>
            <a:r>
              <a:rPr lang="zh-CN" altLang="en-US" dirty="0" smtClean="0">
                <a:solidFill>
                  <a:srgbClr val="FF0000"/>
                </a:solidFill>
              </a:rPr>
              <a:t>用户边写，机器边识别</a:t>
            </a:r>
            <a:r>
              <a:rPr lang="zh-CN" altLang="en-US" dirty="0" smtClean="0"/>
              <a:t>，可实时人机交互</a:t>
            </a:r>
            <a:endParaRPr lang="en-US" altLang="zh-CN" dirty="0" smtClean="0"/>
          </a:p>
          <a:p>
            <a:pPr lvl="1"/>
            <a:endParaRPr lang="en-US" altLang="zh-CN" dirty="0" smtClean="0"/>
          </a:p>
          <a:p>
            <a:pPr lvl="1"/>
            <a:r>
              <a:rPr lang="zh-CN" altLang="en-US" b="1" dirty="0" smtClean="0">
                <a:solidFill>
                  <a:srgbClr val="7030A0"/>
                </a:solidFill>
              </a:rPr>
              <a:t>脱机手写识别</a:t>
            </a:r>
            <a:r>
              <a:rPr lang="zh-CN" altLang="en-US" dirty="0" smtClean="0"/>
              <a:t>，指机器对于已经写好或印刷好的</a:t>
            </a:r>
            <a:r>
              <a:rPr lang="zh-CN" altLang="en-US" dirty="0" smtClean="0">
                <a:solidFill>
                  <a:srgbClr val="FF0000"/>
                </a:solidFill>
              </a:rPr>
              <a:t>静态语言文本图像</a:t>
            </a:r>
            <a:r>
              <a:rPr lang="zh-CN" altLang="en-US" dirty="0" smtClean="0"/>
              <a:t>进行识别</a:t>
            </a:r>
            <a:endParaRPr lang="zh-CN" altLang="en-US" dirty="0"/>
          </a:p>
        </p:txBody>
      </p:sp>
    </p:spTree>
    <p:extLst>
      <p:ext uri="{BB962C8B-B14F-4D97-AF65-F5344CB8AC3E}">
        <p14:creationId xmlns:p14="http://schemas.microsoft.com/office/powerpoint/2010/main" val="21980685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pPr marL="342900" lvl="1"/>
            <a:r>
              <a:rPr lang="zh-CN" altLang="en-US" b="1" dirty="0" smtClean="0">
                <a:solidFill>
                  <a:srgbClr val="C00000"/>
                </a:solidFill>
              </a:rPr>
              <a:t>联机手写识别</a:t>
            </a:r>
            <a:r>
              <a:rPr lang="zh-CN" altLang="en-US" dirty="0" smtClean="0"/>
              <a:t>过程：</a:t>
            </a:r>
            <a:r>
              <a:rPr lang="zh-CN" altLang="en-US" dirty="0"/>
              <a:t>预处理、特征抽取、特征匹配和判别分析</a:t>
            </a:r>
          </a:p>
          <a:p>
            <a:endParaRPr lang="zh-CN" altLang="en-US" dirty="0"/>
          </a:p>
        </p:txBody>
      </p:sp>
      <p:grpSp>
        <p:nvGrpSpPr>
          <p:cNvPr id="4" name="Group 4"/>
          <p:cNvGrpSpPr>
            <a:grpSpLocks/>
          </p:cNvGrpSpPr>
          <p:nvPr/>
        </p:nvGrpSpPr>
        <p:grpSpPr bwMode="auto">
          <a:xfrm>
            <a:off x="1043608" y="3596163"/>
            <a:ext cx="7054850" cy="2410372"/>
            <a:chOff x="1140" y="2578"/>
            <a:chExt cx="3333" cy="1204"/>
          </a:xfrm>
        </p:grpSpPr>
        <p:sp>
          <p:nvSpPr>
            <p:cNvPr id="5" name="Text Box 5"/>
            <p:cNvSpPr txBox="1">
              <a:spLocks noChangeArrowheads="1"/>
            </p:cNvSpPr>
            <p:nvPr/>
          </p:nvSpPr>
          <p:spPr bwMode="auto">
            <a:xfrm>
              <a:off x="1572" y="2596"/>
              <a:ext cx="2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zh-CN" altLang="en-US" sz="1600">
                  <a:latin typeface="Times New Roman" pitchFamily="18" charset="0"/>
                </a:rPr>
                <a:t>汉字</a:t>
              </a:r>
            </a:p>
          </p:txBody>
        </p:sp>
        <p:sp>
          <p:nvSpPr>
            <p:cNvPr id="6" name="Text Box 6"/>
            <p:cNvSpPr txBox="1">
              <a:spLocks noChangeArrowheads="1"/>
            </p:cNvSpPr>
            <p:nvPr/>
          </p:nvSpPr>
          <p:spPr bwMode="auto">
            <a:xfrm>
              <a:off x="1140" y="2658"/>
              <a:ext cx="432" cy="316"/>
            </a:xfrm>
            <a:prstGeom prst="rect">
              <a:avLst/>
            </a:prstGeom>
            <a:solidFill>
              <a:srgbClr val="FFFFFF"/>
            </a:solidFill>
            <a:ln w="9525">
              <a:solidFill>
                <a:srgbClr val="000000"/>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a:latin typeface="Times New Roman" pitchFamily="18" charset="0"/>
                </a:rPr>
                <a:t>手写</a:t>
              </a:r>
            </a:p>
            <a:p>
              <a:pPr algn="ctr"/>
              <a:r>
                <a:rPr lang="zh-CN" altLang="en-US" sz="1600">
                  <a:latin typeface="Times New Roman" pitchFamily="18" charset="0"/>
                </a:rPr>
                <a:t>输入板</a:t>
              </a:r>
            </a:p>
          </p:txBody>
        </p:sp>
        <p:cxnSp>
          <p:nvCxnSpPr>
            <p:cNvPr id="7" name="AutoShape 7"/>
            <p:cNvCxnSpPr>
              <a:cxnSpLocks noChangeShapeType="1"/>
            </p:cNvCxnSpPr>
            <p:nvPr/>
          </p:nvCxnSpPr>
          <p:spPr bwMode="auto">
            <a:xfrm>
              <a:off x="1572" y="2812"/>
              <a:ext cx="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Text Box 8"/>
            <p:cNvSpPr txBox="1">
              <a:spLocks noChangeArrowheads="1"/>
            </p:cNvSpPr>
            <p:nvPr/>
          </p:nvSpPr>
          <p:spPr bwMode="auto">
            <a:xfrm>
              <a:off x="1830" y="2655"/>
              <a:ext cx="390" cy="315"/>
            </a:xfrm>
            <a:prstGeom prst="rect">
              <a:avLst/>
            </a:prstGeom>
            <a:solidFill>
              <a:srgbClr val="FFFFFF"/>
            </a:solidFill>
            <a:ln w="9525">
              <a:solidFill>
                <a:srgbClr val="000000"/>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a:latin typeface="Times New Roman" pitchFamily="18" charset="0"/>
                </a:rPr>
                <a:t>预处理</a:t>
              </a:r>
            </a:p>
          </p:txBody>
        </p:sp>
        <p:cxnSp>
          <p:nvCxnSpPr>
            <p:cNvPr id="9" name="AutoShape 9"/>
            <p:cNvCxnSpPr>
              <a:cxnSpLocks noChangeShapeType="1"/>
              <a:stCxn id="8" idx="3"/>
              <a:endCxn id="10" idx="1"/>
            </p:cNvCxnSpPr>
            <p:nvPr/>
          </p:nvCxnSpPr>
          <p:spPr bwMode="auto">
            <a:xfrm flipV="1">
              <a:off x="2220" y="2810"/>
              <a:ext cx="213" cy="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Text Box 10"/>
            <p:cNvSpPr txBox="1">
              <a:spLocks noChangeArrowheads="1"/>
            </p:cNvSpPr>
            <p:nvPr/>
          </p:nvSpPr>
          <p:spPr bwMode="auto">
            <a:xfrm>
              <a:off x="2433" y="2654"/>
              <a:ext cx="687" cy="312"/>
            </a:xfrm>
            <a:prstGeom prst="rect">
              <a:avLst/>
            </a:prstGeom>
            <a:solidFill>
              <a:srgbClr val="FFFFFF"/>
            </a:solidFill>
            <a:ln w="9525">
              <a:solidFill>
                <a:srgbClr val="000000"/>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dirty="0">
                  <a:latin typeface="Times New Roman" pitchFamily="18" charset="0"/>
                </a:rPr>
                <a:t>模式表达</a:t>
              </a:r>
            </a:p>
            <a:p>
              <a:pPr algn="ctr"/>
              <a:r>
                <a:rPr lang="zh-CN" altLang="en-US" sz="1600" dirty="0">
                  <a:latin typeface="Times New Roman" pitchFamily="18" charset="0"/>
                </a:rPr>
                <a:t>（特征提取）</a:t>
              </a:r>
            </a:p>
          </p:txBody>
        </p:sp>
        <p:cxnSp>
          <p:nvCxnSpPr>
            <p:cNvPr id="11" name="AutoShape 11"/>
            <p:cNvCxnSpPr>
              <a:cxnSpLocks noChangeShapeType="1"/>
              <a:stCxn id="10" idx="3"/>
              <a:endCxn id="12" idx="1"/>
            </p:cNvCxnSpPr>
            <p:nvPr/>
          </p:nvCxnSpPr>
          <p:spPr bwMode="auto">
            <a:xfrm>
              <a:off x="3120" y="2810"/>
              <a:ext cx="231"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2" name="Text Box 12"/>
            <p:cNvSpPr txBox="1">
              <a:spLocks noChangeArrowheads="1"/>
            </p:cNvSpPr>
            <p:nvPr/>
          </p:nvSpPr>
          <p:spPr bwMode="auto">
            <a:xfrm>
              <a:off x="3351" y="2578"/>
              <a:ext cx="613" cy="469"/>
            </a:xfrm>
            <a:prstGeom prst="rect">
              <a:avLst/>
            </a:prstGeom>
            <a:solidFill>
              <a:srgbClr val="FFFFFF"/>
            </a:solidFill>
            <a:ln w="9525">
              <a:solidFill>
                <a:srgbClr val="000000"/>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dirty="0">
                  <a:latin typeface="Times New Roman" pitchFamily="18" charset="0"/>
                </a:rPr>
                <a:t>判别</a:t>
              </a:r>
            </a:p>
            <a:p>
              <a:pPr algn="ctr"/>
              <a:r>
                <a:rPr lang="zh-CN" altLang="en-US" sz="1600" dirty="0">
                  <a:latin typeface="Times New Roman" pitchFamily="18" charset="0"/>
                </a:rPr>
                <a:t>（分类或句法分析）</a:t>
              </a:r>
            </a:p>
          </p:txBody>
        </p:sp>
        <p:sp>
          <p:nvSpPr>
            <p:cNvPr id="13" name="Text Box 13"/>
            <p:cNvSpPr txBox="1">
              <a:spLocks noChangeArrowheads="1"/>
            </p:cNvSpPr>
            <p:nvPr/>
          </p:nvSpPr>
          <p:spPr bwMode="auto">
            <a:xfrm>
              <a:off x="3120" y="3312"/>
              <a:ext cx="1080" cy="470"/>
            </a:xfrm>
            <a:prstGeom prst="rect">
              <a:avLst/>
            </a:prstGeom>
            <a:solidFill>
              <a:srgbClr val="FFFFFF"/>
            </a:solidFill>
            <a:ln w="9525">
              <a:solidFill>
                <a:srgbClr val="000000"/>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a:latin typeface="Times New Roman" pitchFamily="18" charset="0"/>
                </a:rPr>
                <a:t>字典</a:t>
              </a:r>
            </a:p>
            <a:p>
              <a:pPr algn="ctr"/>
              <a:r>
                <a:rPr lang="zh-CN" altLang="en-US" sz="1600">
                  <a:latin typeface="Times New Roman" pitchFamily="18" charset="0"/>
                </a:rPr>
                <a:t>（特征模板集合或句法规则集合）</a:t>
              </a:r>
            </a:p>
          </p:txBody>
        </p:sp>
        <p:cxnSp>
          <p:nvCxnSpPr>
            <p:cNvPr id="14" name="AutoShape 14"/>
            <p:cNvCxnSpPr>
              <a:cxnSpLocks noChangeShapeType="1"/>
              <a:stCxn id="13" idx="0"/>
              <a:endCxn id="12" idx="2"/>
            </p:cNvCxnSpPr>
            <p:nvPr/>
          </p:nvCxnSpPr>
          <p:spPr bwMode="auto">
            <a:xfrm flipH="1" flipV="1">
              <a:off x="3658" y="3047"/>
              <a:ext cx="2" cy="2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p:cNvCxnSpPr>
            <p:nvPr/>
          </p:nvCxnSpPr>
          <p:spPr bwMode="auto">
            <a:xfrm flipV="1">
              <a:off x="3964" y="2810"/>
              <a:ext cx="488" cy="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 Box 16"/>
            <p:cNvSpPr txBox="1">
              <a:spLocks noChangeArrowheads="1"/>
            </p:cNvSpPr>
            <p:nvPr/>
          </p:nvSpPr>
          <p:spPr bwMode="auto">
            <a:xfrm>
              <a:off x="3969" y="2596"/>
              <a:ext cx="50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lang="zh-CN" altLang="en-US" sz="1600" dirty="0">
                  <a:latin typeface="Times New Roman" pitchFamily="18" charset="0"/>
                </a:rPr>
                <a:t>汉字代码</a:t>
              </a:r>
            </a:p>
          </p:txBody>
        </p:sp>
      </p:grpSp>
      <p:sp>
        <p:nvSpPr>
          <p:cNvPr id="25" name="TextBox 24"/>
          <p:cNvSpPr txBox="1"/>
          <p:nvPr/>
        </p:nvSpPr>
        <p:spPr>
          <a:xfrm>
            <a:off x="4359862" y="692696"/>
            <a:ext cx="4024907" cy="1477328"/>
          </a:xfrm>
          <a:prstGeom prst="rect">
            <a:avLst/>
          </a:prstGeom>
          <a:noFill/>
        </p:spPr>
        <p:txBody>
          <a:bodyPr wrap="square" rtlCol="0">
            <a:spAutoFit/>
          </a:bodyPr>
          <a:lstStyle/>
          <a:p>
            <a:pPr marL="285750" indent="-285750">
              <a:buFont typeface="Arial" pitchFamily="34" charset="0"/>
              <a:buChar char="•"/>
            </a:pPr>
            <a:r>
              <a:rPr lang="zh-CN" altLang="en-US" dirty="0" smtClean="0">
                <a:solidFill>
                  <a:srgbClr val="FF0000"/>
                </a:solidFill>
              </a:rPr>
              <a:t>不需要专门学习与训练、不必记忆编码规则；</a:t>
            </a:r>
            <a:endParaRPr lang="en-US" altLang="zh-CN" dirty="0" smtClean="0">
              <a:solidFill>
                <a:srgbClr val="FF0000"/>
              </a:solidFill>
            </a:endParaRPr>
          </a:p>
          <a:p>
            <a:pPr marL="285750" indent="-285750">
              <a:buFont typeface="Arial" pitchFamily="34" charset="0"/>
              <a:buChar char="•"/>
            </a:pPr>
            <a:r>
              <a:rPr lang="zh-CN" altLang="en-US" dirty="0" smtClean="0">
                <a:solidFill>
                  <a:srgbClr val="FF0000"/>
                </a:solidFill>
              </a:rPr>
              <a:t>符合人的书写习惯</a:t>
            </a:r>
            <a:endParaRPr lang="en-US" altLang="zh-CN" dirty="0" smtClean="0">
              <a:solidFill>
                <a:srgbClr val="FF0000"/>
              </a:solidFill>
            </a:endParaRPr>
          </a:p>
          <a:p>
            <a:pPr marL="285750" indent="-285750">
              <a:buFont typeface="Arial" pitchFamily="34" charset="0"/>
              <a:buChar char="•"/>
            </a:pPr>
            <a:r>
              <a:rPr lang="zh-CN" altLang="en-US" dirty="0" smtClean="0">
                <a:solidFill>
                  <a:srgbClr val="FF0000"/>
                </a:solidFill>
              </a:rPr>
              <a:t>及时反馈识别结果，及时校正错误，给用户提供候选字</a:t>
            </a:r>
            <a:endParaRPr lang="zh-CN" altLang="en-US" dirty="0">
              <a:solidFill>
                <a:srgbClr val="FF0000"/>
              </a:solidFill>
            </a:endParaRPr>
          </a:p>
        </p:txBody>
      </p:sp>
    </p:spTree>
    <p:extLst>
      <p:ext uri="{BB962C8B-B14F-4D97-AF65-F5344CB8AC3E}">
        <p14:creationId xmlns:p14="http://schemas.microsoft.com/office/powerpoint/2010/main" val="1987602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b="1" dirty="0" smtClean="0">
                <a:solidFill>
                  <a:srgbClr val="C00000"/>
                </a:solidFill>
              </a:rPr>
              <a:t>脱机手写识别</a:t>
            </a:r>
            <a:r>
              <a:rPr lang="zh-CN" altLang="en-US" dirty="0" smtClean="0"/>
              <a:t>以点阵图像为输入，缺少字中各笔划之间的先后和关系等信息，因此难以分清笔划是否应该连起来</a:t>
            </a:r>
            <a:endParaRPr lang="zh-CN" altLang="en-US" dirty="0"/>
          </a:p>
        </p:txBody>
      </p:sp>
    </p:spTree>
    <p:extLst>
      <p:ext uri="{BB962C8B-B14F-4D97-AF65-F5344CB8AC3E}">
        <p14:creationId xmlns:p14="http://schemas.microsoft.com/office/powerpoint/2010/main" val="622751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采样模式</a:t>
            </a:r>
            <a:endParaRPr lang="zh-CN" altLang="en-US" dirty="0"/>
          </a:p>
        </p:txBody>
      </p:sp>
      <p:sp>
        <p:nvSpPr>
          <p:cNvPr id="3" name="内容占位符 2"/>
          <p:cNvSpPr>
            <a:spLocks noGrp="1"/>
          </p:cNvSpPr>
          <p:nvPr>
            <p:ph idx="1"/>
          </p:nvPr>
        </p:nvSpPr>
        <p:spPr/>
        <p:txBody>
          <a:bodyPr/>
          <a:lstStyle/>
          <a:p>
            <a:r>
              <a:rPr lang="zh-CN" altLang="en-US" dirty="0"/>
              <a:t>输入设备和应用程序独立地工作。输入设备连续不断地把信息输入进来，信息的输入和应用程序中的输入命令无关。应用程序在处理其它数据的同时，输入设备也在工作，</a:t>
            </a:r>
            <a:r>
              <a:rPr lang="zh-CN" altLang="en-US" dirty="0">
                <a:solidFill>
                  <a:srgbClr val="C00000"/>
                </a:solidFill>
              </a:rPr>
              <a:t>新的输入数据替换以前的输入数据</a:t>
            </a:r>
            <a:r>
              <a:rPr lang="zh-CN" altLang="en-US" dirty="0"/>
              <a:t>。当应用程序遇到取样命令时，读取当前保存的输入设备数据</a:t>
            </a:r>
          </a:p>
        </p:txBody>
      </p:sp>
      <p:sp>
        <p:nvSpPr>
          <p:cNvPr id="5" name="Text Box 21"/>
          <p:cNvSpPr txBox="1">
            <a:spLocks noChangeArrowheads="1"/>
          </p:cNvSpPr>
          <p:nvPr/>
        </p:nvSpPr>
        <p:spPr bwMode="auto">
          <a:xfrm>
            <a:off x="2063550" y="4929647"/>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程序工作</a:t>
            </a:r>
            <a:endParaRPr lang="zh-CN" altLang="zh-CN" sz="1600" dirty="0"/>
          </a:p>
        </p:txBody>
      </p:sp>
      <p:sp>
        <p:nvSpPr>
          <p:cNvPr id="6" name="Text Box 20"/>
          <p:cNvSpPr txBox="1">
            <a:spLocks noChangeArrowheads="1"/>
          </p:cNvSpPr>
          <p:nvPr/>
        </p:nvSpPr>
        <p:spPr bwMode="auto">
          <a:xfrm>
            <a:off x="2074814" y="5808585"/>
            <a:ext cx="1023888"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数据采样</a:t>
            </a:r>
            <a:endParaRPr lang="zh-CN" altLang="zh-CN" sz="1600" dirty="0"/>
          </a:p>
        </p:txBody>
      </p:sp>
      <p:sp>
        <p:nvSpPr>
          <p:cNvPr id="7" name="Line 19"/>
          <p:cNvSpPr>
            <a:spLocks noChangeShapeType="1"/>
          </p:cNvSpPr>
          <p:nvPr/>
        </p:nvSpPr>
        <p:spPr bwMode="auto">
          <a:xfrm>
            <a:off x="2579436" y="5360238"/>
            <a:ext cx="0" cy="445018"/>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3088564" y="6034979"/>
            <a:ext cx="811000" cy="0"/>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2"/>
          <p:cNvSpPr txBox="1">
            <a:spLocks noChangeArrowheads="1"/>
          </p:cNvSpPr>
          <p:nvPr/>
        </p:nvSpPr>
        <p:spPr bwMode="auto">
          <a:xfrm>
            <a:off x="5927065" y="5786390"/>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数据生成</a:t>
            </a:r>
            <a:endParaRPr lang="zh-CN" altLang="zh-CN" sz="1600" dirty="0"/>
          </a:p>
        </p:txBody>
      </p:sp>
      <p:sp>
        <p:nvSpPr>
          <p:cNvPr id="15" name="Text Box 11"/>
          <p:cNvSpPr txBox="1">
            <a:spLocks noChangeArrowheads="1"/>
          </p:cNvSpPr>
          <p:nvPr/>
        </p:nvSpPr>
        <p:spPr bwMode="auto">
          <a:xfrm>
            <a:off x="3780167" y="5837440"/>
            <a:ext cx="1311117" cy="393969"/>
          </a:xfrm>
          <a:prstGeom prst="rect">
            <a:avLst/>
          </a:prstGeom>
          <a:solidFill>
            <a:srgbClr val="FFFFFF"/>
          </a:solidFill>
          <a:ln w="19050">
            <a:solidFill>
              <a:schemeClr val="tx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数据缓存区</a:t>
            </a:r>
            <a:endParaRPr lang="zh-CN" altLang="zh-CN" sz="1600" dirty="0"/>
          </a:p>
        </p:txBody>
      </p:sp>
      <p:sp>
        <p:nvSpPr>
          <p:cNvPr id="16" name="Line 10"/>
          <p:cNvSpPr>
            <a:spLocks noChangeShapeType="1"/>
          </p:cNvSpPr>
          <p:nvPr/>
        </p:nvSpPr>
        <p:spPr bwMode="auto">
          <a:xfrm flipH="1">
            <a:off x="5111559" y="6043857"/>
            <a:ext cx="811000" cy="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9"/>
          <p:cNvSpPr txBox="1">
            <a:spLocks noChangeArrowheads="1"/>
          </p:cNvSpPr>
          <p:nvPr/>
        </p:nvSpPr>
        <p:spPr bwMode="auto">
          <a:xfrm>
            <a:off x="5927065" y="4929647"/>
            <a:ext cx="1402354"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a:latin typeface="宋体" pitchFamily="2" charset="-122"/>
                <a:cs typeface="Times New Roman" pitchFamily="18" charset="0"/>
              </a:rPr>
              <a:t>输入设备工作</a:t>
            </a:r>
            <a:endParaRPr lang="zh-CN" altLang="zh-CN" sz="1600"/>
          </a:p>
        </p:txBody>
      </p:sp>
      <p:sp>
        <p:nvSpPr>
          <p:cNvPr id="18" name="Line 8"/>
          <p:cNvSpPr>
            <a:spLocks noChangeShapeType="1"/>
          </p:cNvSpPr>
          <p:nvPr/>
        </p:nvSpPr>
        <p:spPr bwMode="auto">
          <a:xfrm>
            <a:off x="6449709" y="5341372"/>
            <a:ext cx="0" cy="445018"/>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
          <p:cNvSpPr>
            <a:spLocks noChangeShapeType="1"/>
          </p:cNvSpPr>
          <p:nvPr/>
        </p:nvSpPr>
        <p:spPr bwMode="auto">
          <a:xfrm>
            <a:off x="6454215" y="6214761"/>
            <a:ext cx="0" cy="18533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
          <p:cNvSpPr>
            <a:spLocks noChangeShapeType="1"/>
          </p:cNvSpPr>
          <p:nvPr/>
        </p:nvSpPr>
        <p:spPr bwMode="auto">
          <a:xfrm>
            <a:off x="6454215" y="6405642"/>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
          <p:cNvSpPr>
            <a:spLocks noChangeShapeType="1"/>
          </p:cNvSpPr>
          <p:nvPr/>
        </p:nvSpPr>
        <p:spPr bwMode="auto">
          <a:xfrm flipV="1">
            <a:off x="7476976" y="4655534"/>
            <a:ext cx="0" cy="1744559"/>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
          <p:cNvSpPr>
            <a:spLocks noChangeShapeType="1"/>
          </p:cNvSpPr>
          <p:nvPr/>
        </p:nvSpPr>
        <p:spPr bwMode="auto">
          <a:xfrm flipH="1">
            <a:off x="6449709" y="4655534"/>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
          <p:cNvSpPr>
            <a:spLocks noChangeShapeType="1"/>
          </p:cNvSpPr>
          <p:nvPr/>
        </p:nvSpPr>
        <p:spPr bwMode="auto">
          <a:xfrm>
            <a:off x="6458720" y="4661083"/>
            <a:ext cx="0" cy="279662"/>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笑脸 24"/>
          <p:cNvSpPr/>
          <p:nvPr/>
        </p:nvSpPr>
        <p:spPr>
          <a:xfrm>
            <a:off x="5111559" y="5524507"/>
            <a:ext cx="432048" cy="432048"/>
          </a:xfrm>
          <a:prstGeom prst="smileyFac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635896" y="861764"/>
            <a:ext cx="4824536" cy="1200329"/>
          </a:xfrm>
          <a:prstGeom prst="rect">
            <a:avLst/>
          </a:prstGeom>
          <a:noFill/>
          <a:ln>
            <a:solidFill>
              <a:schemeClr val="tx1"/>
            </a:solidFill>
          </a:ln>
        </p:spPr>
        <p:txBody>
          <a:bodyPr wrap="square" rtlCol="0">
            <a:spAutoFit/>
          </a:bodyPr>
          <a:lstStyle/>
          <a:p>
            <a:r>
              <a:rPr lang="zh-CN" altLang="en-US" dirty="0" smtClean="0">
                <a:solidFill>
                  <a:srgbClr val="C00000"/>
                </a:solidFill>
              </a:rPr>
              <a:t>优点</a:t>
            </a:r>
            <a:r>
              <a:rPr lang="zh-CN" altLang="en-US" dirty="0" smtClean="0"/>
              <a:t>：</a:t>
            </a:r>
            <a:r>
              <a:rPr lang="zh-CN" altLang="en-US" dirty="0"/>
              <a:t>对连续的信息流输入比较方便，也可同时处理多个输入设备的输入</a:t>
            </a:r>
            <a:r>
              <a:rPr lang="zh-CN" altLang="en-US" dirty="0" smtClean="0"/>
              <a:t>信息</a:t>
            </a:r>
            <a:endParaRPr lang="en-US" altLang="zh-CN" dirty="0" smtClean="0"/>
          </a:p>
          <a:p>
            <a:r>
              <a:rPr lang="zh-CN" altLang="en-US" dirty="0" smtClean="0">
                <a:solidFill>
                  <a:srgbClr val="C00000"/>
                </a:solidFill>
              </a:rPr>
              <a:t>缺点</a:t>
            </a:r>
            <a:r>
              <a:rPr lang="zh-CN" altLang="en-US" dirty="0" smtClean="0"/>
              <a:t>：</a:t>
            </a:r>
            <a:r>
              <a:rPr lang="zh-CN" altLang="en-US" dirty="0"/>
              <a:t>当应用程序的处理时间较长时，可能会失掉某些输入信息</a:t>
            </a:r>
          </a:p>
        </p:txBody>
      </p:sp>
      <p:sp>
        <p:nvSpPr>
          <p:cNvPr id="24" name="心形 23"/>
          <p:cNvSpPr/>
          <p:nvPr/>
        </p:nvSpPr>
        <p:spPr>
          <a:xfrm>
            <a:off x="5076497" y="5563881"/>
            <a:ext cx="502171" cy="502171"/>
          </a:xfrm>
          <a:prstGeom prst="hear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28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44" presetClass="path" presetSubtype="0" accel="50000" decel="50000" fill="hold" grpId="0" nodeType="afterEffect">
                                  <p:stCondLst>
                                    <p:cond delay="0"/>
                                  </p:stCondLst>
                                  <p:childTnLst>
                                    <p:animMotion origin="layout" path="M 1.11111E-6 -0.01156 L -0.02639 -0.04301 C -0.03195 -0.05018 -0.04028 -0.05388 -0.04896 -0.05388 C -0.05868 -0.05388 -0.06667 -0.05018 -0.07222 -0.04301 L -0.09844 -0.01156 " pathEditMode="relative" rAng="0" ptsTypes="FffFF">
                                      <p:cBhvr>
                                        <p:cTn id="18" dur="1000" fill="hold"/>
                                        <p:tgtEl>
                                          <p:spTgt spid="25"/>
                                        </p:tgtEl>
                                        <p:attrNameLst>
                                          <p:attrName>ppt_x</p:attrName>
                                          <p:attrName>ppt_y</p:attrName>
                                        </p:attrNameLst>
                                      </p:cBhvr>
                                      <p:rCtr x="-4931" y="-2128"/>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250"/>
                                        <p:tgtEl>
                                          <p:spTgt spid="19"/>
                                        </p:tgtEl>
                                      </p:cBhvr>
                                    </p:animEffect>
                                  </p:childTnLst>
                                </p:cTn>
                              </p:par>
                            </p:childTnLst>
                          </p:cTn>
                        </p:par>
                        <p:par>
                          <p:cTn id="24" fill="hold">
                            <p:stCondLst>
                              <p:cond delay="25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250"/>
                                        <p:tgtEl>
                                          <p:spTgt spid="20"/>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childTnLst>
                          </p:cTn>
                        </p:par>
                        <p:par>
                          <p:cTn id="32" fill="hold">
                            <p:stCondLst>
                              <p:cond delay="750"/>
                            </p:stCondLst>
                            <p:childTnLst>
                              <p:par>
                                <p:cTn id="33" presetID="22" presetClass="entr" presetSubtype="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250"/>
                                        <p:tgtEl>
                                          <p:spTgt spid="22"/>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1"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childTnLst>
                          </p:cTn>
                        </p:par>
                        <p:par>
                          <p:cTn id="45" fill="hold">
                            <p:stCondLst>
                              <p:cond delay="500"/>
                            </p:stCondLst>
                            <p:childTnLst>
                              <p:par>
                                <p:cTn id="46" presetID="22" presetClass="entr" presetSubtype="2" fill="hold" grpId="1"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44" presetClass="path" presetSubtype="0" accel="50000" decel="50000" fill="hold" grpId="1" nodeType="clickEffect">
                                  <p:stCondLst>
                                    <p:cond delay="0"/>
                                  </p:stCondLst>
                                  <p:childTnLst>
                                    <p:animMotion origin="layout" path="M 1.11111E-6 -0.02243 L -0.02639 -0.04579 C -0.03195 -0.05111 -0.04028 -0.05388 -0.04896 -0.05388 C -0.05868 -0.05388 -0.06667 -0.05111 -0.07222 -0.04579 L -0.09844 -0.02243 " pathEditMode="relative" rAng="0" ptsTypes="FffFF">
                                      <p:cBhvr>
                                        <p:cTn id="56" dur="2000" fill="hold"/>
                                        <p:tgtEl>
                                          <p:spTgt spid="24"/>
                                        </p:tgtEl>
                                        <p:attrNameLst>
                                          <p:attrName>ppt_x</p:attrName>
                                          <p:attrName>ppt_y</p:attrName>
                                        </p:attrNameLst>
                                      </p:cBhvr>
                                      <p:rCtr x="-4931" y="-1573"/>
                                    </p:animMotion>
                                  </p:childTnLst>
                                </p:cTn>
                              </p:par>
                            </p:childTnLst>
                          </p:cTn>
                        </p:par>
                        <p:par>
                          <p:cTn id="57" fill="hold">
                            <p:stCondLst>
                              <p:cond delay="2000"/>
                            </p:stCondLst>
                            <p:childTnLst>
                              <p:par>
                                <p:cTn id="58" presetID="10" presetClass="exit" presetSubtype="0" fill="hold" grpId="3" nodeType="afterEffect">
                                  <p:stCondLst>
                                    <p:cond delay="0"/>
                                  </p:stCondLst>
                                  <p:childTnLst>
                                    <p:animEffect transition="out" filter="fade">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right)">
                                      <p:cBhvr>
                                        <p:cTn id="69" dur="500"/>
                                        <p:tgtEl>
                                          <p:spTgt spid="13"/>
                                        </p:tgtEl>
                                      </p:cBhvr>
                                    </p:animEffect>
                                  </p:childTnLst>
                                </p:cTn>
                              </p:par>
                            </p:childTnLst>
                          </p:cTn>
                        </p:par>
                        <p:par>
                          <p:cTn id="70" fill="hold">
                            <p:stCondLst>
                              <p:cond delay="1000"/>
                            </p:stCondLst>
                            <p:childTnLst>
                              <p:par>
                                <p:cTn id="71" presetID="44" presetClass="path" presetSubtype="0" accel="50000" decel="50000" fill="hold" grpId="2" nodeType="afterEffect">
                                  <p:stCondLst>
                                    <p:cond delay="0"/>
                                  </p:stCondLst>
                                  <p:childTnLst>
                                    <p:animMotion origin="layout" path="M -0.09844 -0.02243 L -0.12587 -0.04579 C -0.1316 -0.05111 -0.14028 -0.05388 -0.14931 -0.05388 C -0.15938 -0.05388 -0.16754 -0.05111 -0.17344 -0.04579 L -0.2007 -0.02243 " pathEditMode="relative" rAng="0" ptsTypes="FffFF">
                                      <p:cBhvr>
                                        <p:cTn id="72" dur="1000" fill="hold"/>
                                        <p:tgtEl>
                                          <p:spTgt spid="24"/>
                                        </p:tgtEl>
                                        <p:attrNameLst>
                                          <p:attrName>ppt_x</p:attrName>
                                          <p:attrName>ppt_y</p:attrName>
                                        </p:attrNameLst>
                                      </p:cBhvr>
                                      <p:rCtr x="-5122" y="-15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6" grpId="0" animBg="1"/>
      <p:bldP spid="16" grpId="1" animBg="1"/>
      <p:bldP spid="18" grpId="0" animBg="1"/>
      <p:bldP spid="18" grpId="1" animBg="1"/>
      <p:bldP spid="19" grpId="0" animBg="1"/>
      <p:bldP spid="20" grpId="0" animBg="1"/>
      <p:bldP spid="21" grpId="0" animBg="1"/>
      <p:bldP spid="22" grpId="0" animBg="1"/>
      <p:bldP spid="23" grpId="0" animBg="1"/>
      <p:bldP spid="25" grpId="0" animBg="1"/>
      <p:bldP spid="25" grpId="1" animBg="1"/>
      <p:bldP spid="25" grpId="3" animBg="1"/>
      <p:bldP spid="24" grpId="0" animBg="1"/>
      <p:bldP spid="24" grpId="1" animBg="1"/>
      <p:bldP spid="24"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dirty="0" smtClean="0"/>
              <a:t>汉字识别的方法</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结构识别</a:t>
            </a:r>
            <a:r>
              <a:rPr lang="zh-CN" altLang="en-US" dirty="0" smtClean="0"/>
              <a:t>：把复杂的汉字模式分解为简单的子模式直至基本模式元素，对子模式的判定以及基于符号运算的匹配算法，实现对复杂模式的识别。</a:t>
            </a:r>
            <a:endParaRPr lang="en-US" altLang="zh-CN" dirty="0" smtClean="0"/>
          </a:p>
          <a:p>
            <a:pPr marL="68580" indent="0">
              <a:buNone/>
            </a:pPr>
            <a:endParaRPr lang="en-US" altLang="zh-CN" dirty="0" smtClean="0"/>
          </a:p>
          <a:p>
            <a:pPr marL="68580" indent="0">
              <a:buNone/>
            </a:pPr>
            <a:r>
              <a:rPr lang="zh-CN" altLang="en-US" b="1" dirty="0" smtClean="0">
                <a:solidFill>
                  <a:srgbClr val="C00000"/>
                </a:solidFill>
              </a:rPr>
              <a:t>优点</a:t>
            </a:r>
            <a:r>
              <a:rPr lang="zh-CN" altLang="en-US" dirty="0" smtClean="0"/>
              <a:t>：能很好地区分相似字</a:t>
            </a:r>
            <a:endParaRPr lang="en-US" altLang="zh-CN" dirty="0" smtClean="0"/>
          </a:p>
          <a:p>
            <a:pPr marL="68580" indent="0">
              <a:buNone/>
            </a:pPr>
            <a:r>
              <a:rPr lang="zh-CN" altLang="en-US" b="1" dirty="0" smtClean="0">
                <a:solidFill>
                  <a:srgbClr val="C00000"/>
                </a:solidFill>
              </a:rPr>
              <a:t>缺点</a:t>
            </a:r>
            <a:r>
              <a:rPr lang="zh-CN" altLang="en-US" dirty="0" smtClean="0"/>
              <a:t>：抗干扰能力差</a:t>
            </a:r>
            <a:endParaRPr lang="zh-CN" altLang="en-US" dirty="0"/>
          </a:p>
        </p:txBody>
      </p:sp>
    </p:spTree>
    <p:extLst>
      <p:ext uri="{BB962C8B-B14F-4D97-AF65-F5344CB8AC3E}">
        <p14:creationId xmlns:p14="http://schemas.microsoft.com/office/powerpoint/2010/main" val="39293125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dirty="0" smtClean="0"/>
              <a:t>汉字识别的方法</a:t>
            </a:r>
            <a:endParaRPr lang="en-US" altLang="zh-CN" dirty="0" smtClean="0"/>
          </a:p>
          <a:p>
            <a:pPr marL="6858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统计识别方法</a:t>
            </a:r>
            <a:r>
              <a:rPr lang="zh-CN" altLang="en-US" dirty="0" smtClean="0"/>
              <a:t>：将汉字看成一个整体，其所有的特征是从整体上经过大量的统计而得到，按照一定准则所确定的决策函数进行分类判决。</a:t>
            </a:r>
            <a:endParaRPr lang="en-US" altLang="zh-CN" dirty="0" smtClean="0"/>
          </a:p>
          <a:p>
            <a:pPr marL="68580" indent="0">
              <a:buNone/>
            </a:pPr>
            <a:endParaRPr lang="en-US" altLang="zh-CN" dirty="0" smtClean="0"/>
          </a:p>
          <a:p>
            <a:pPr marL="68580" indent="0">
              <a:buNone/>
            </a:pPr>
            <a:r>
              <a:rPr lang="zh-CN" altLang="en-US" b="1" dirty="0" smtClean="0">
                <a:solidFill>
                  <a:srgbClr val="C00000"/>
                </a:solidFill>
              </a:rPr>
              <a:t>优点</a:t>
            </a:r>
            <a:r>
              <a:rPr lang="zh-CN" altLang="en-US" dirty="0" smtClean="0"/>
              <a:t>：抗干扰性强</a:t>
            </a:r>
            <a:endParaRPr lang="en-US" altLang="zh-CN" dirty="0" smtClean="0"/>
          </a:p>
          <a:p>
            <a:pPr marL="68580" indent="0">
              <a:buNone/>
            </a:pPr>
            <a:r>
              <a:rPr lang="zh-CN" altLang="en-US" b="1" dirty="0" smtClean="0">
                <a:solidFill>
                  <a:srgbClr val="C00000"/>
                </a:solidFill>
              </a:rPr>
              <a:t>缺点</a:t>
            </a:r>
            <a:r>
              <a:rPr lang="zh-CN" altLang="en-US" dirty="0" smtClean="0"/>
              <a:t>：细分能力较弱</a:t>
            </a:r>
            <a:endParaRPr lang="zh-CN" altLang="en-US" dirty="0"/>
          </a:p>
        </p:txBody>
      </p:sp>
    </p:spTree>
    <p:extLst>
      <p:ext uri="{BB962C8B-B14F-4D97-AF65-F5344CB8AC3E}">
        <p14:creationId xmlns:p14="http://schemas.microsoft.com/office/powerpoint/2010/main" val="1771584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笔交互技术</a:t>
            </a:r>
            <a:endParaRPr lang="zh-CN" altLang="en-US" dirty="0"/>
          </a:p>
        </p:txBody>
      </p:sp>
      <p:sp>
        <p:nvSpPr>
          <p:cNvPr id="3" name="内容占位符 2"/>
          <p:cNvSpPr>
            <a:spLocks noGrp="1"/>
          </p:cNvSpPr>
          <p:nvPr>
            <p:ph idx="1"/>
          </p:nvPr>
        </p:nvSpPr>
        <p:spPr/>
        <p:txBody>
          <a:bodyPr/>
          <a:lstStyle/>
          <a:p>
            <a:r>
              <a:rPr lang="zh-CN" altLang="en-US" dirty="0" smtClean="0"/>
              <a:t>汉字识别的方法</a:t>
            </a:r>
            <a:endParaRPr lang="en-US" altLang="zh-CN" dirty="0" smtClean="0"/>
          </a:p>
          <a:p>
            <a:pPr marL="68580" indent="0">
              <a:buNone/>
            </a:pPr>
            <a:r>
              <a:rPr lang="zh-CN" altLang="en-US" dirty="0" smtClean="0"/>
              <a:t>（</a:t>
            </a:r>
            <a:r>
              <a:rPr lang="en-US" altLang="zh-CN" dirty="0" smtClean="0"/>
              <a:t>3</a:t>
            </a:r>
            <a:r>
              <a:rPr lang="zh-CN" altLang="en-US" dirty="0" smtClean="0"/>
              <a:t>）</a:t>
            </a:r>
            <a:r>
              <a:rPr lang="zh-CN" altLang="en-US" b="1" dirty="0" smtClean="0">
                <a:solidFill>
                  <a:srgbClr val="C00000"/>
                </a:solidFill>
              </a:rPr>
              <a:t>神经网络</a:t>
            </a:r>
            <a:r>
              <a:rPr lang="zh-CN" altLang="en-US" dirty="0" smtClean="0"/>
              <a:t>：具有学习能力和快速并行实现的特点。</a:t>
            </a:r>
            <a:r>
              <a:rPr lang="zh-CN" altLang="en-US" dirty="0"/>
              <a:t>如</a:t>
            </a:r>
            <a:r>
              <a:rPr lang="en-US" altLang="zh-CN" dirty="0" smtClean="0"/>
              <a:t>CNN</a:t>
            </a:r>
          </a:p>
          <a:p>
            <a:pPr marL="68580" indent="0">
              <a:buNone/>
            </a:pPr>
            <a:endParaRPr lang="en-US" altLang="zh-CN" dirty="0"/>
          </a:p>
          <a:p>
            <a:r>
              <a:rPr lang="zh-CN" altLang="en-US" b="1" dirty="0" smtClean="0">
                <a:solidFill>
                  <a:srgbClr val="C00000"/>
                </a:solidFill>
              </a:rPr>
              <a:t>识别率</a:t>
            </a:r>
            <a:r>
              <a:rPr lang="zh-CN" altLang="en-US" dirty="0" smtClean="0"/>
              <a:t>是手写汉字识别研究中最重要的性能指标。其影响因素包括笔顺、连笔、相似字、干扰等。</a:t>
            </a:r>
            <a:endParaRPr lang="en-US" altLang="zh-CN" dirty="0"/>
          </a:p>
        </p:txBody>
      </p:sp>
    </p:spTree>
    <p:extLst>
      <p:ext uri="{BB962C8B-B14F-4D97-AF65-F5344CB8AC3E}">
        <p14:creationId xmlns:p14="http://schemas.microsoft.com/office/powerpoint/2010/main" val="34106900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r>
              <a:rPr lang="en-US" altLang="zh-CN" dirty="0" smtClean="0"/>
              <a:t>3</a:t>
            </a:r>
            <a:endParaRPr lang="zh-CN" altLang="en-US" dirty="0"/>
          </a:p>
        </p:txBody>
      </p:sp>
      <p:sp>
        <p:nvSpPr>
          <p:cNvPr id="3" name="内容占位符 2"/>
          <p:cNvSpPr>
            <a:spLocks noGrp="1"/>
          </p:cNvSpPr>
          <p:nvPr>
            <p:ph idx="1"/>
          </p:nvPr>
        </p:nvSpPr>
        <p:spPr/>
        <p:txBody>
          <a:bodyPr>
            <a:noAutofit/>
          </a:bodyPr>
          <a:lstStyle/>
          <a:p>
            <a:pPr marL="68580" indent="0">
              <a:buNone/>
            </a:pPr>
            <a:r>
              <a:rPr lang="en-US" altLang="zh-CN" dirty="0" smtClean="0"/>
              <a:t>1</a:t>
            </a:r>
            <a:r>
              <a:rPr lang="zh-CN" altLang="en-US" dirty="0" smtClean="0"/>
              <a:t>、分别举出采用请求模式、采样模式和事件模式作为输入模式的软件或程序，举例指出如何体现该输入模式</a:t>
            </a:r>
            <a:endParaRPr lang="en-US" altLang="zh-CN" dirty="0" smtClean="0"/>
          </a:p>
          <a:p>
            <a:pPr marL="68580" indent="0">
              <a:buNone/>
            </a:pPr>
            <a:endParaRPr lang="en-US" altLang="zh-CN" dirty="0" smtClean="0"/>
          </a:p>
          <a:p>
            <a:pPr marL="68580" indent="0">
              <a:buNone/>
            </a:pPr>
            <a:r>
              <a:rPr lang="en-US" altLang="zh-CN" dirty="0" smtClean="0"/>
              <a:t>2</a:t>
            </a:r>
            <a:r>
              <a:rPr lang="zh-CN" altLang="en-US" dirty="0" smtClean="0"/>
              <a:t>、分别找一些软件或游戏，体现下面</a:t>
            </a:r>
            <a:r>
              <a:rPr lang="en-US" altLang="zh-CN" dirty="0"/>
              <a:t>9</a:t>
            </a:r>
            <a:r>
              <a:rPr lang="zh-CN" altLang="en-US" dirty="0"/>
              <a:t>种</a:t>
            </a:r>
            <a:r>
              <a:rPr lang="zh-CN" altLang="en-US" dirty="0" smtClean="0"/>
              <a:t>交互技术：</a:t>
            </a:r>
            <a:endParaRPr lang="en-US" altLang="zh-CN" dirty="0" smtClean="0"/>
          </a:p>
          <a:p>
            <a:pPr lvl="1"/>
            <a:r>
              <a:rPr lang="zh-CN" altLang="en-US" dirty="0" smtClean="0"/>
              <a:t>几何约束、引力场、橡皮筋技术、操作柄技术、多点触控技术、手势识别技术、表情识别技术、语音识别技术和笔交互技术</a:t>
            </a:r>
            <a:endParaRPr lang="en-US" altLang="zh-CN" dirty="0" smtClean="0"/>
          </a:p>
          <a:p>
            <a:pPr marL="68580" indent="0">
              <a:buNone/>
            </a:pPr>
            <a:r>
              <a:rPr lang="zh-CN" altLang="en-US" dirty="0" smtClean="0"/>
              <a:t>要求具体指出采用该交互技术的操作或界面</a:t>
            </a:r>
            <a:endParaRPr lang="en-US" altLang="zh-CN" dirty="0" smtClean="0"/>
          </a:p>
        </p:txBody>
      </p:sp>
    </p:spTree>
    <p:extLst>
      <p:ext uri="{BB962C8B-B14F-4D97-AF65-F5344CB8AC3E}">
        <p14:creationId xmlns:p14="http://schemas.microsoft.com/office/powerpoint/2010/main" val="127948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事件模式</a:t>
            </a:r>
            <a:endParaRPr lang="zh-CN" altLang="en-US" dirty="0"/>
          </a:p>
        </p:txBody>
      </p:sp>
      <p:sp>
        <p:nvSpPr>
          <p:cNvPr id="3" name="内容占位符 2"/>
          <p:cNvSpPr>
            <a:spLocks noGrp="1"/>
          </p:cNvSpPr>
          <p:nvPr>
            <p:ph idx="1"/>
          </p:nvPr>
        </p:nvSpPr>
        <p:spPr/>
        <p:txBody>
          <a:bodyPr/>
          <a:lstStyle/>
          <a:p>
            <a:r>
              <a:rPr lang="zh-CN" altLang="en-US" dirty="0"/>
              <a:t>输入设备和程序并行工作。</a:t>
            </a:r>
            <a:r>
              <a:rPr lang="zh-CN" altLang="en-US" dirty="0">
                <a:solidFill>
                  <a:srgbClr val="C00000"/>
                </a:solidFill>
              </a:rPr>
              <a:t>输入设备把数据保存到一个输入队列</a:t>
            </a:r>
            <a:r>
              <a:rPr lang="zh-CN" altLang="en-US" dirty="0"/>
              <a:t>，也称为事件队列，所有的输入数据都保存起来，不会遗失。应用程序随时可以检查这个事件队列，处理队列中的事件，或删除队列中的事件</a:t>
            </a:r>
          </a:p>
        </p:txBody>
      </p:sp>
      <p:grpSp>
        <p:nvGrpSpPr>
          <p:cNvPr id="5" name="Group 2"/>
          <p:cNvGrpSpPr>
            <a:grpSpLocks noChangeAspect="1"/>
          </p:cNvGrpSpPr>
          <p:nvPr/>
        </p:nvGrpSpPr>
        <p:grpSpPr bwMode="auto">
          <a:xfrm>
            <a:off x="1950492" y="4021304"/>
            <a:ext cx="5357812" cy="2432032"/>
            <a:chOff x="2129" y="5419"/>
            <a:chExt cx="4712" cy="2003"/>
          </a:xfrm>
        </p:grpSpPr>
        <p:sp>
          <p:nvSpPr>
            <p:cNvPr id="7" name="AutoShape 3"/>
            <p:cNvSpPr>
              <a:spLocks noChangeAspect="1" noChangeArrowheads="1"/>
            </p:cNvSpPr>
            <p:nvPr/>
          </p:nvSpPr>
          <p:spPr bwMode="auto">
            <a:xfrm>
              <a:off x="2160" y="5419"/>
              <a:ext cx="4681" cy="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endParaRPr lang="zh-CN" altLang="en-US"/>
            </a:p>
          </p:txBody>
        </p:sp>
        <p:sp>
          <p:nvSpPr>
            <p:cNvPr id="8" name="Text Box 4"/>
            <p:cNvSpPr txBox="1">
              <a:spLocks noChangeArrowheads="1"/>
            </p:cNvSpPr>
            <p:nvPr/>
          </p:nvSpPr>
          <p:spPr bwMode="auto">
            <a:xfrm>
              <a:off x="4320" y="6978"/>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dirty="0">
                  <a:latin typeface="Calibri" pitchFamily="34" charset="0"/>
                </a:rPr>
                <a:t>应用程序</a:t>
              </a:r>
              <a:endParaRPr lang="zh-CN" altLang="zh-CN" sz="1600" dirty="0"/>
            </a:p>
          </p:txBody>
        </p:sp>
        <p:sp>
          <p:nvSpPr>
            <p:cNvPr id="9" name="Text Box 5"/>
            <p:cNvSpPr txBox="1">
              <a:spLocks noChangeArrowheads="1"/>
            </p:cNvSpPr>
            <p:nvPr/>
          </p:nvSpPr>
          <p:spPr bwMode="auto">
            <a:xfrm>
              <a:off x="2340" y="5887"/>
              <a:ext cx="36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a:latin typeface="Calibri" pitchFamily="34" charset="0"/>
                </a:rPr>
                <a:t>事件</a:t>
              </a:r>
              <a:endParaRPr lang="zh-CN" altLang="zh-CN" sz="1600"/>
            </a:p>
          </p:txBody>
        </p:sp>
        <p:sp>
          <p:nvSpPr>
            <p:cNvPr id="10" name="Rectangle 6"/>
            <p:cNvSpPr>
              <a:spLocks noChangeArrowheads="1"/>
            </p:cNvSpPr>
            <p:nvPr/>
          </p:nvSpPr>
          <p:spPr bwMode="auto">
            <a:xfrm>
              <a:off x="2700" y="6044"/>
              <a:ext cx="1079" cy="623"/>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endParaRPr lang="zh-CN" altLang="en-US"/>
            </a:p>
          </p:txBody>
        </p:sp>
        <p:sp>
          <p:nvSpPr>
            <p:cNvPr id="11" name="Rectangle 7"/>
            <p:cNvSpPr>
              <a:spLocks noChangeArrowheads="1"/>
            </p:cNvSpPr>
            <p:nvPr/>
          </p:nvSpPr>
          <p:spPr bwMode="auto">
            <a:xfrm>
              <a:off x="4320" y="6044"/>
              <a:ext cx="900" cy="62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检查事件调用过程模块</a:t>
              </a:r>
              <a:endParaRPr lang="zh-CN" altLang="zh-CN" sz="1600"/>
            </a:p>
          </p:txBody>
        </p:sp>
        <p:sp>
          <p:nvSpPr>
            <p:cNvPr id="12" name="Rectangle 8"/>
            <p:cNvSpPr>
              <a:spLocks noChangeArrowheads="1"/>
            </p:cNvSpPr>
            <p:nvPr/>
          </p:nvSpPr>
          <p:spPr bwMode="auto">
            <a:xfrm>
              <a:off x="5940" y="5419"/>
              <a:ext cx="901" cy="624"/>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处理类型</a:t>
              </a:r>
              <a:r>
                <a:rPr lang="en-US" altLang="zh-CN" sz="1600">
                  <a:latin typeface="Calibri" pitchFamily="34" charset="0"/>
                </a:rPr>
                <a:t>1</a:t>
              </a:r>
              <a:r>
                <a:rPr lang="zh-CN" altLang="en-US" sz="1600">
                  <a:latin typeface="Calibri" pitchFamily="34" charset="0"/>
                </a:rPr>
                <a:t>事件的过程</a:t>
              </a:r>
              <a:endParaRPr lang="zh-CN" altLang="zh-CN" sz="1600"/>
            </a:p>
          </p:txBody>
        </p:sp>
        <p:sp>
          <p:nvSpPr>
            <p:cNvPr id="13" name="Rectangle 9"/>
            <p:cNvSpPr>
              <a:spLocks noChangeArrowheads="1"/>
            </p:cNvSpPr>
            <p:nvPr/>
          </p:nvSpPr>
          <p:spPr bwMode="auto">
            <a:xfrm>
              <a:off x="5940" y="6667"/>
              <a:ext cx="900" cy="624"/>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处理类型</a:t>
              </a:r>
              <a:r>
                <a:rPr lang="en-US" altLang="zh-CN" sz="1600">
                  <a:latin typeface="Calibri" pitchFamily="34" charset="0"/>
                </a:rPr>
                <a:t>n</a:t>
              </a:r>
              <a:r>
                <a:rPr lang="zh-CN" altLang="en-US" sz="1600">
                  <a:latin typeface="Calibri" pitchFamily="34" charset="0"/>
                </a:rPr>
                <a:t>事件的过程</a:t>
              </a:r>
              <a:endParaRPr lang="zh-CN" altLang="en-US" sz="1600">
                <a:latin typeface="Times New Roman" pitchFamily="18" charset="0"/>
              </a:endParaRPr>
            </a:p>
            <a:p>
              <a:pPr eaLnBrk="1" hangingPunct="1"/>
              <a:endParaRPr lang="zh-CN" altLang="zh-CN"/>
            </a:p>
          </p:txBody>
        </p:sp>
        <p:sp>
          <p:nvSpPr>
            <p:cNvPr id="14" name="Line 10"/>
            <p:cNvSpPr>
              <a:spLocks noChangeShapeType="1"/>
            </p:cNvSpPr>
            <p:nvPr/>
          </p:nvSpPr>
          <p:spPr bwMode="auto">
            <a:xfrm>
              <a:off x="3420" y="6043"/>
              <a:ext cx="1" cy="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p:cNvSpPr>
              <a:spLocks noChangeShapeType="1"/>
            </p:cNvSpPr>
            <p:nvPr/>
          </p:nvSpPr>
          <p:spPr bwMode="auto">
            <a:xfrm>
              <a:off x="3060" y="6043"/>
              <a:ext cx="1" cy="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
            <p:cNvSpPr>
              <a:spLocks noChangeShapeType="1"/>
            </p:cNvSpPr>
            <p:nvPr/>
          </p:nvSpPr>
          <p:spPr bwMode="auto">
            <a:xfrm>
              <a:off x="3240" y="5821"/>
              <a:ext cx="0" cy="1313"/>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p:cNvSpPr>
              <a:spLocks noChangeShapeType="1"/>
            </p:cNvSpPr>
            <p:nvPr/>
          </p:nvSpPr>
          <p:spPr bwMode="auto">
            <a:xfrm>
              <a:off x="2160" y="6355"/>
              <a:ext cx="5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flipH="1">
              <a:off x="2160" y="7291"/>
              <a:ext cx="90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19" name="Text Box 15"/>
            <p:cNvSpPr txBox="1">
              <a:spLocks noChangeArrowheads="1"/>
            </p:cNvSpPr>
            <p:nvPr/>
          </p:nvSpPr>
          <p:spPr bwMode="auto">
            <a:xfrm>
              <a:off x="2129" y="6822"/>
              <a:ext cx="75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a:t>输入设备</a:t>
              </a:r>
              <a:endParaRPr lang="zh-CN" altLang="zh-CN" sz="1600"/>
            </a:p>
          </p:txBody>
        </p:sp>
        <p:sp>
          <p:nvSpPr>
            <p:cNvPr id="20" name="Line 16"/>
            <p:cNvSpPr>
              <a:spLocks noChangeShapeType="1"/>
            </p:cNvSpPr>
            <p:nvPr/>
          </p:nvSpPr>
          <p:spPr bwMode="auto">
            <a:xfrm>
              <a:off x="4140" y="7290"/>
              <a:ext cx="14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1" name="Line 17"/>
            <p:cNvSpPr>
              <a:spLocks noChangeShapeType="1"/>
            </p:cNvSpPr>
            <p:nvPr/>
          </p:nvSpPr>
          <p:spPr bwMode="auto">
            <a:xfrm>
              <a:off x="3780" y="6355"/>
              <a:ext cx="5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18"/>
            <p:cNvSpPr>
              <a:spLocks noChangeShapeType="1"/>
            </p:cNvSpPr>
            <p:nvPr/>
          </p:nvSpPr>
          <p:spPr bwMode="auto">
            <a:xfrm flipV="1">
              <a:off x="5220" y="5887"/>
              <a:ext cx="720" cy="313"/>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19"/>
            <p:cNvSpPr>
              <a:spLocks noChangeShapeType="1"/>
            </p:cNvSpPr>
            <p:nvPr/>
          </p:nvSpPr>
          <p:spPr bwMode="auto">
            <a:xfrm flipV="1">
              <a:off x="5220" y="6355"/>
              <a:ext cx="72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5220" y="6512"/>
              <a:ext cx="720" cy="31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5" name="Text Box 21"/>
            <p:cNvSpPr txBox="1">
              <a:spLocks noChangeArrowheads="1"/>
            </p:cNvSpPr>
            <p:nvPr/>
          </p:nvSpPr>
          <p:spPr bwMode="auto">
            <a:xfrm>
              <a:off x="6300" y="6199"/>
              <a:ext cx="36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en-US" altLang="zh-CN" sz="1000">
                  <a:latin typeface="Calibri" pitchFamily="34" charset="0"/>
                </a:rPr>
                <a:t>…</a:t>
              </a:r>
              <a:endParaRPr lang="zh-CN" altLang="zh-CN"/>
            </a:p>
          </p:txBody>
        </p:sp>
      </p:grpSp>
      <p:pic>
        <p:nvPicPr>
          <p:cNvPr id="30722" name="Picture 2" descr="http://product.myprice.com.cn/products/support_pic/2537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32656"/>
            <a:ext cx="476250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8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定位</a:t>
            </a:r>
            <a:r>
              <a:rPr lang="zh-CN" altLang="en-US" dirty="0" smtClean="0"/>
              <a:t>：</a:t>
            </a:r>
            <a:r>
              <a:rPr lang="zh-CN" altLang="en-US" dirty="0"/>
              <a:t>确定平面或空间的一个点的坐标</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080770"/>
            <a:ext cx="2852863" cy="190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Documents and Settings\WangLu\桌面\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77" y="2973226"/>
            <a:ext cx="1202526" cy="201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87624" y="4989491"/>
            <a:ext cx="2952328" cy="923330"/>
          </a:xfrm>
          <a:prstGeom prst="rect">
            <a:avLst/>
          </a:prstGeom>
        </p:spPr>
        <p:txBody>
          <a:bodyPr wrap="square">
            <a:spAutoFit/>
          </a:bodyPr>
          <a:lstStyle/>
          <a:p>
            <a:r>
              <a:rPr lang="zh-CN" altLang="en-US" dirty="0">
                <a:solidFill>
                  <a:srgbClr val="C00000"/>
                </a:solidFill>
              </a:rPr>
              <a:t>直接定位</a:t>
            </a:r>
            <a:r>
              <a:rPr lang="zh-CN" altLang="en-US" dirty="0"/>
              <a:t>：用定位设备直接指定某个对象的位置，是一种精确定位方式</a:t>
            </a:r>
          </a:p>
        </p:txBody>
      </p:sp>
      <p:sp>
        <p:nvSpPr>
          <p:cNvPr id="7" name="矩形 6"/>
          <p:cNvSpPr/>
          <p:nvPr/>
        </p:nvSpPr>
        <p:spPr>
          <a:xfrm>
            <a:off x="4860032" y="4989491"/>
            <a:ext cx="3744416" cy="1477328"/>
          </a:xfrm>
          <a:prstGeom prst="rect">
            <a:avLst/>
          </a:prstGeom>
        </p:spPr>
        <p:txBody>
          <a:bodyPr wrap="square">
            <a:spAutoFit/>
          </a:bodyPr>
          <a:lstStyle/>
          <a:p>
            <a:r>
              <a:rPr lang="zh-CN" altLang="en-US" dirty="0">
                <a:solidFill>
                  <a:srgbClr val="C00000"/>
                </a:solidFill>
              </a:rPr>
              <a:t>间接定位</a:t>
            </a:r>
            <a:r>
              <a:rPr lang="zh-CN" altLang="en-US" dirty="0"/>
              <a:t>：通过定位设备的运动控制屏幕上的映射光标进行定位，是一种非精确定位方式。其允许指定的点位于一个坐标范围内，一般用鼠标等指点设备配合光标来实现</a:t>
            </a:r>
          </a:p>
        </p:txBody>
      </p:sp>
    </p:spTree>
    <p:extLst>
      <p:ext uri="{BB962C8B-B14F-4D97-AF65-F5344CB8AC3E}">
        <p14:creationId xmlns:p14="http://schemas.microsoft.com/office/powerpoint/2010/main" val="2761297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基本交互技术</a:t>
            </a:r>
          </a:p>
        </p:txBody>
      </p:sp>
      <p:sp>
        <p:nvSpPr>
          <p:cNvPr id="3" name="内容占位符 2"/>
          <p:cNvSpPr>
            <a:spLocks noGrp="1"/>
          </p:cNvSpPr>
          <p:nvPr>
            <p:ph idx="1"/>
          </p:nvPr>
        </p:nvSpPr>
        <p:spPr/>
        <p:txBody>
          <a:bodyPr/>
          <a:lstStyle/>
          <a:p>
            <a:r>
              <a:rPr lang="zh-CN" altLang="en-US" dirty="0" smtClean="0">
                <a:solidFill>
                  <a:srgbClr val="C00000"/>
                </a:solidFill>
              </a:rPr>
              <a:t>笔划</a:t>
            </a:r>
            <a:r>
              <a:rPr lang="zh-CN" altLang="en-US" dirty="0" smtClean="0"/>
              <a:t>：</a:t>
            </a:r>
            <a:r>
              <a:rPr lang="zh-CN" altLang="en-US" dirty="0"/>
              <a:t>输入一组顺序的坐标点</a:t>
            </a:r>
          </a:p>
        </p:txBody>
      </p:sp>
      <p:sp>
        <p:nvSpPr>
          <p:cNvPr id="5" name="矩形 4"/>
          <p:cNvSpPr/>
          <p:nvPr/>
        </p:nvSpPr>
        <p:spPr>
          <a:xfrm>
            <a:off x="899592" y="5507940"/>
            <a:ext cx="7344816" cy="646331"/>
          </a:xfrm>
          <a:prstGeom prst="rect">
            <a:avLst/>
          </a:prstGeom>
        </p:spPr>
        <p:txBody>
          <a:bodyPr wrap="square">
            <a:spAutoFit/>
          </a:bodyPr>
          <a:lstStyle/>
          <a:p>
            <a:r>
              <a:rPr lang="zh-CN" altLang="en-US" dirty="0"/>
              <a:t>多次调用定位输入，输入的一组</a:t>
            </a:r>
            <a:r>
              <a:rPr lang="zh-CN" altLang="en-US" dirty="0" smtClean="0"/>
              <a:t>点。常用</a:t>
            </a:r>
            <a:r>
              <a:rPr lang="zh-CN" altLang="en-US" dirty="0"/>
              <a:t>于显示折线或作为曲线的</a:t>
            </a:r>
            <a:r>
              <a:rPr lang="zh-CN" altLang="en-US" dirty="0" smtClean="0"/>
              <a:t>控制点（画图，手写输入）</a:t>
            </a:r>
            <a:endParaRPr lang="zh-CN" altLang="en-US" dirty="0"/>
          </a:p>
        </p:txBody>
      </p:sp>
      <p:sp>
        <p:nvSpPr>
          <p:cNvPr id="6" name="任意多边形 5"/>
          <p:cNvSpPr/>
          <p:nvPr/>
        </p:nvSpPr>
        <p:spPr>
          <a:xfrm>
            <a:off x="1115616" y="3081513"/>
            <a:ext cx="1928762" cy="1966452"/>
          </a:xfrm>
          <a:custGeom>
            <a:avLst/>
            <a:gdLst>
              <a:gd name="connsiteX0" fmla="*/ 21304 w 1928762"/>
              <a:gd name="connsiteY0" fmla="*/ 324465 h 1966452"/>
              <a:gd name="connsiteX1" fmla="*/ 31136 w 1928762"/>
              <a:gd name="connsiteY1" fmla="*/ 275303 h 1966452"/>
              <a:gd name="connsiteX2" fmla="*/ 60633 w 1928762"/>
              <a:gd name="connsiteY2" fmla="*/ 245807 h 1966452"/>
              <a:gd name="connsiteX3" fmla="*/ 129459 w 1928762"/>
              <a:gd name="connsiteY3" fmla="*/ 206478 h 1966452"/>
              <a:gd name="connsiteX4" fmla="*/ 178620 w 1928762"/>
              <a:gd name="connsiteY4" fmla="*/ 176981 h 1966452"/>
              <a:gd name="connsiteX5" fmla="*/ 208117 w 1928762"/>
              <a:gd name="connsiteY5" fmla="*/ 157316 h 1966452"/>
              <a:gd name="connsiteX6" fmla="*/ 237614 w 1928762"/>
              <a:gd name="connsiteY6" fmla="*/ 147484 h 1966452"/>
              <a:gd name="connsiteX7" fmla="*/ 267111 w 1928762"/>
              <a:gd name="connsiteY7" fmla="*/ 127819 h 1966452"/>
              <a:gd name="connsiteX8" fmla="*/ 365433 w 1928762"/>
              <a:gd name="connsiteY8" fmla="*/ 108155 h 1966452"/>
              <a:gd name="connsiteX9" fmla="*/ 483420 w 1928762"/>
              <a:gd name="connsiteY9" fmla="*/ 78658 h 1966452"/>
              <a:gd name="connsiteX10" fmla="*/ 532582 w 1928762"/>
              <a:gd name="connsiteY10" fmla="*/ 68826 h 1966452"/>
              <a:gd name="connsiteX11" fmla="*/ 591575 w 1928762"/>
              <a:gd name="connsiteY11" fmla="*/ 49161 h 1966452"/>
              <a:gd name="connsiteX12" fmla="*/ 630904 w 1928762"/>
              <a:gd name="connsiteY12" fmla="*/ 39329 h 1966452"/>
              <a:gd name="connsiteX13" fmla="*/ 680066 w 1928762"/>
              <a:gd name="connsiteY13" fmla="*/ 19665 h 1966452"/>
              <a:gd name="connsiteX14" fmla="*/ 798053 w 1928762"/>
              <a:gd name="connsiteY14" fmla="*/ 0 h 1966452"/>
              <a:gd name="connsiteX15" fmla="*/ 1122517 w 1928762"/>
              <a:gd name="connsiteY15" fmla="*/ 9832 h 1966452"/>
              <a:gd name="connsiteX16" fmla="*/ 1171678 w 1928762"/>
              <a:gd name="connsiteY16" fmla="*/ 19665 h 1966452"/>
              <a:gd name="connsiteX17" fmla="*/ 1250336 w 1928762"/>
              <a:gd name="connsiteY17" fmla="*/ 58994 h 1966452"/>
              <a:gd name="connsiteX18" fmla="*/ 1319162 w 1928762"/>
              <a:gd name="connsiteY18" fmla="*/ 88490 h 1966452"/>
              <a:gd name="connsiteX19" fmla="*/ 1358491 w 1928762"/>
              <a:gd name="connsiteY19" fmla="*/ 108155 h 1966452"/>
              <a:gd name="connsiteX20" fmla="*/ 1417485 w 1928762"/>
              <a:gd name="connsiteY20" fmla="*/ 127819 h 1966452"/>
              <a:gd name="connsiteX21" fmla="*/ 1505975 w 1928762"/>
              <a:gd name="connsiteY21" fmla="*/ 176981 h 1966452"/>
              <a:gd name="connsiteX22" fmla="*/ 1545304 w 1928762"/>
              <a:gd name="connsiteY22" fmla="*/ 196645 h 1966452"/>
              <a:gd name="connsiteX23" fmla="*/ 1614130 w 1928762"/>
              <a:gd name="connsiteY23" fmla="*/ 245807 h 1966452"/>
              <a:gd name="connsiteX24" fmla="*/ 1643627 w 1928762"/>
              <a:gd name="connsiteY24" fmla="*/ 275303 h 1966452"/>
              <a:gd name="connsiteX25" fmla="*/ 1702620 w 1928762"/>
              <a:gd name="connsiteY25" fmla="*/ 314632 h 1966452"/>
              <a:gd name="connsiteX26" fmla="*/ 1761614 w 1928762"/>
              <a:gd name="connsiteY26" fmla="*/ 403123 h 1966452"/>
              <a:gd name="connsiteX27" fmla="*/ 1791111 w 1928762"/>
              <a:gd name="connsiteY27" fmla="*/ 442452 h 1966452"/>
              <a:gd name="connsiteX28" fmla="*/ 1810775 w 1928762"/>
              <a:gd name="connsiteY28" fmla="*/ 481781 h 1966452"/>
              <a:gd name="connsiteX29" fmla="*/ 1830440 w 1928762"/>
              <a:gd name="connsiteY29" fmla="*/ 511278 h 1966452"/>
              <a:gd name="connsiteX30" fmla="*/ 1850104 w 1928762"/>
              <a:gd name="connsiteY30" fmla="*/ 580103 h 1966452"/>
              <a:gd name="connsiteX31" fmla="*/ 1869769 w 1928762"/>
              <a:gd name="connsiteY31" fmla="*/ 619432 h 1966452"/>
              <a:gd name="connsiteX32" fmla="*/ 1879601 w 1928762"/>
              <a:gd name="connsiteY32" fmla="*/ 668594 h 1966452"/>
              <a:gd name="connsiteX33" fmla="*/ 1899266 w 1928762"/>
              <a:gd name="connsiteY33" fmla="*/ 707923 h 1966452"/>
              <a:gd name="connsiteX34" fmla="*/ 1918930 w 1928762"/>
              <a:gd name="connsiteY34" fmla="*/ 766916 h 1966452"/>
              <a:gd name="connsiteX35" fmla="*/ 1928762 w 1928762"/>
              <a:gd name="connsiteY35" fmla="*/ 855407 h 1966452"/>
              <a:gd name="connsiteX36" fmla="*/ 1918930 w 1928762"/>
              <a:gd name="connsiteY36" fmla="*/ 1120878 h 1966452"/>
              <a:gd name="connsiteX37" fmla="*/ 1879601 w 1928762"/>
              <a:gd name="connsiteY37" fmla="*/ 1199536 h 1966452"/>
              <a:gd name="connsiteX38" fmla="*/ 1859936 w 1928762"/>
              <a:gd name="connsiteY38" fmla="*/ 1248697 h 1966452"/>
              <a:gd name="connsiteX39" fmla="*/ 1830440 w 1928762"/>
              <a:gd name="connsiteY39" fmla="*/ 1278194 h 1966452"/>
              <a:gd name="connsiteX40" fmla="*/ 1781278 w 1928762"/>
              <a:gd name="connsiteY40" fmla="*/ 1347019 h 1966452"/>
              <a:gd name="connsiteX41" fmla="*/ 1692788 w 1928762"/>
              <a:gd name="connsiteY41" fmla="*/ 1455174 h 1966452"/>
              <a:gd name="connsiteX42" fmla="*/ 1663291 w 1928762"/>
              <a:gd name="connsiteY42" fmla="*/ 1494503 h 1966452"/>
              <a:gd name="connsiteX43" fmla="*/ 1604298 w 1928762"/>
              <a:gd name="connsiteY43" fmla="*/ 1553497 h 1966452"/>
              <a:gd name="connsiteX44" fmla="*/ 1525640 w 1928762"/>
              <a:gd name="connsiteY44" fmla="*/ 1632155 h 1966452"/>
              <a:gd name="connsiteX45" fmla="*/ 1486311 w 1928762"/>
              <a:gd name="connsiteY45" fmla="*/ 1641987 h 1966452"/>
              <a:gd name="connsiteX46" fmla="*/ 1407653 w 1928762"/>
              <a:gd name="connsiteY46" fmla="*/ 1710813 h 1966452"/>
              <a:gd name="connsiteX47" fmla="*/ 1338827 w 1928762"/>
              <a:gd name="connsiteY47" fmla="*/ 1759974 h 1966452"/>
              <a:gd name="connsiteX48" fmla="*/ 1260169 w 1928762"/>
              <a:gd name="connsiteY48" fmla="*/ 1809136 h 1966452"/>
              <a:gd name="connsiteX49" fmla="*/ 1211007 w 1928762"/>
              <a:gd name="connsiteY49" fmla="*/ 1838632 h 1966452"/>
              <a:gd name="connsiteX50" fmla="*/ 1181511 w 1928762"/>
              <a:gd name="connsiteY50" fmla="*/ 1848465 h 1966452"/>
              <a:gd name="connsiteX51" fmla="*/ 1152014 w 1928762"/>
              <a:gd name="connsiteY51" fmla="*/ 1868129 h 1966452"/>
              <a:gd name="connsiteX52" fmla="*/ 1122517 w 1928762"/>
              <a:gd name="connsiteY52" fmla="*/ 1877961 h 1966452"/>
              <a:gd name="connsiteX53" fmla="*/ 1043859 w 1928762"/>
              <a:gd name="connsiteY53" fmla="*/ 1897626 h 1966452"/>
              <a:gd name="connsiteX54" fmla="*/ 1004530 w 1928762"/>
              <a:gd name="connsiteY54" fmla="*/ 1917290 h 1966452"/>
              <a:gd name="connsiteX55" fmla="*/ 945536 w 1928762"/>
              <a:gd name="connsiteY55" fmla="*/ 1927123 h 1966452"/>
              <a:gd name="connsiteX56" fmla="*/ 807885 w 1928762"/>
              <a:gd name="connsiteY56" fmla="*/ 1966452 h 1966452"/>
              <a:gd name="connsiteX57" fmla="*/ 394930 w 1928762"/>
              <a:gd name="connsiteY57" fmla="*/ 1956619 h 1966452"/>
              <a:gd name="connsiteX58" fmla="*/ 335936 w 1928762"/>
              <a:gd name="connsiteY58" fmla="*/ 1936955 h 1966452"/>
              <a:gd name="connsiteX59" fmla="*/ 247446 w 1928762"/>
              <a:gd name="connsiteY59" fmla="*/ 1868129 h 1966452"/>
              <a:gd name="connsiteX60" fmla="*/ 178620 w 1928762"/>
              <a:gd name="connsiteY60" fmla="*/ 1789471 h 1966452"/>
              <a:gd name="connsiteX61" fmla="*/ 149124 w 1928762"/>
              <a:gd name="connsiteY61" fmla="*/ 1759974 h 1966452"/>
              <a:gd name="connsiteX62" fmla="*/ 80298 w 1928762"/>
              <a:gd name="connsiteY62" fmla="*/ 1671484 h 1966452"/>
              <a:gd name="connsiteX63" fmla="*/ 60633 w 1928762"/>
              <a:gd name="connsiteY63" fmla="*/ 1592826 h 1966452"/>
              <a:gd name="connsiteX64" fmla="*/ 40969 w 1928762"/>
              <a:gd name="connsiteY64" fmla="*/ 1533832 h 1966452"/>
              <a:gd name="connsiteX65" fmla="*/ 21304 w 1928762"/>
              <a:gd name="connsiteY65" fmla="*/ 1278194 h 1966452"/>
              <a:gd name="connsiteX66" fmla="*/ 50801 w 1928762"/>
              <a:gd name="connsiteY66" fmla="*/ 845574 h 1966452"/>
              <a:gd name="connsiteX67" fmla="*/ 80298 w 1928762"/>
              <a:gd name="connsiteY67" fmla="*/ 806245 h 1966452"/>
              <a:gd name="connsiteX68" fmla="*/ 90130 w 1928762"/>
              <a:gd name="connsiteY68" fmla="*/ 776749 h 1966452"/>
              <a:gd name="connsiteX69" fmla="*/ 149124 w 1928762"/>
              <a:gd name="connsiteY69" fmla="*/ 707923 h 1966452"/>
              <a:gd name="connsiteX70" fmla="*/ 168788 w 1928762"/>
              <a:gd name="connsiteY70" fmla="*/ 678426 h 1966452"/>
              <a:gd name="connsiteX71" fmla="*/ 276943 w 1928762"/>
              <a:gd name="connsiteY71" fmla="*/ 609600 h 1966452"/>
              <a:gd name="connsiteX72" fmla="*/ 306440 w 1928762"/>
              <a:gd name="connsiteY72" fmla="*/ 589936 h 1966452"/>
              <a:gd name="connsiteX73" fmla="*/ 355601 w 1928762"/>
              <a:gd name="connsiteY73" fmla="*/ 570271 h 1966452"/>
              <a:gd name="connsiteX74" fmla="*/ 385098 w 1928762"/>
              <a:gd name="connsiteY74" fmla="*/ 550607 h 1966452"/>
              <a:gd name="connsiteX75" fmla="*/ 424427 w 1928762"/>
              <a:gd name="connsiteY75" fmla="*/ 540774 h 1966452"/>
              <a:gd name="connsiteX76" fmla="*/ 463756 w 1928762"/>
              <a:gd name="connsiteY76" fmla="*/ 521110 h 1966452"/>
              <a:gd name="connsiteX77" fmla="*/ 542414 w 1928762"/>
              <a:gd name="connsiteY77" fmla="*/ 501445 h 1966452"/>
              <a:gd name="connsiteX78" fmla="*/ 601407 w 1928762"/>
              <a:gd name="connsiteY78" fmla="*/ 462116 h 1966452"/>
              <a:gd name="connsiteX79" fmla="*/ 680066 w 1928762"/>
              <a:gd name="connsiteY79" fmla="*/ 442452 h 1966452"/>
              <a:gd name="connsiteX80" fmla="*/ 709562 w 1928762"/>
              <a:gd name="connsiteY80" fmla="*/ 432619 h 1966452"/>
              <a:gd name="connsiteX81" fmla="*/ 984866 w 1928762"/>
              <a:gd name="connsiteY81" fmla="*/ 442452 h 1966452"/>
              <a:gd name="connsiteX82" fmla="*/ 1053691 w 1928762"/>
              <a:gd name="connsiteY82" fmla="*/ 481781 h 1966452"/>
              <a:gd name="connsiteX83" fmla="*/ 1112685 w 1928762"/>
              <a:gd name="connsiteY83" fmla="*/ 530942 h 1966452"/>
              <a:gd name="connsiteX84" fmla="*/ 1132349 w 1928762"/>
              <a:gd name="connsiteY84" fmla="*/ 560439 h 1966452"/>
              <a:gd name="connsiteX85" fmla="*/ 1201175 w 1928762"/>
              <a:gd name="connsiteY85" fmla="*/ 648929 h 1966452"/>
              <a:gd name="connsiteX86" fmla="*/ 1220840 w 1928762"/>
              <a:gd name="connsiteY86" fmla="*/ 688258 h 1966452"/>
              <a:gd name="connsiteX87" fmla="*/ 1250336 w 1928762"/>
              <a:gd name="connsiteY87" fmla="*/ 727587 h 1966452"/>
              <a:gd name="connsiteX88" fmla="*/ 1270001 w 1928762"/>
              <a:gd name="connsiteY88" fmla="*/ 757084 h 1966452"/>
              <a:gd name="connsiteX89" fmla="*/ 1289666 w 1928762"/>
              <a:gd name="connsiteY89" fmla="*/ 816078 h 1966452"/>
              <a:gd name="connsiteX90" fmla="*/ 1309330 w 1928762"/>
              <a:gd name="connsiteY90" fmla="*/ 904568 h 1966452"/>
              <a:gd name="connsiteX91" fmla="*/ 1289666 w 1928762"/>
              <a:gd name="connsiteY91" fmla="*/ 1160207 h 1966452"/>
              <a:gd name="connsiteX92" fmla="*/ 1279833 w 1928762"/>
              <a:gd name="connsiteY92" fmla="*/ 1199536 h 1966452"/>
              <a:gd name="connsiteX93" fmla="*/ 1240504 w 1928762"/>
              <a:gd name="connsiteY93" fmla="*/ 1258529 h 1966452"/>
              <a:gd name="connsiteX94" fmla="*/ 1161846 w 1928762"/>
              <a:gd name="connsiteY94" fmla="*/ 1376516 h 1966452"/>
              <a:gd name="connsiteX95" fmla="*/ 1142182 w 1928762"/>
              <a:gd name="connsiteY95" fmla="*/ 1415845 h 1966452"/>
              <a:gd name="connsiteX96" fmla="*/ 1112685 w 1928762"/>
              <a:gd name="connsiteY96" fmla="*/ 1445342 h 1966452"/>
              <a:gd name="connsiteX97" fmla="*/ 1073356 w 1928762"/>
              <a:gd name="connsiteY97" fmla="*/ 1504336 h 1966452"/>
              <a:gd name="connsiteX98" fmla="*/ 1043859 w 1928762"/>
              <a:gd name="connsiteY98" fmla="*/ 1514168 h 1966452"/>
              <a:gd name="connsiteX99" fmla="*/ 1004530 w 1928762"/>
              <a:gd name="connsiteY99" fmla="*/ 1524000 h 1966452"/>
              <a:gd name="connsiteX100" fmla="*/ 965201 w 1928762"/>
              <a:gd name="connsiteY100" fmla="*/ 1543665 h 1966452"/>
              <a:gd name="connsiteX101" fmla="*/ 680066 w 1928762"/>
              <a:gd name="connsiteY101" fmla="*/ 1533832 h 1966452"/>
              <a:gd name="connsiteX102" fmla="*/ 640736 w 1928762"/>
              <a:gd name="connsiteY102" fmla="*/ 1514168 h 1966452"/>
              <a:gd name="connsiteX103" fmla="*/ 581743 w 1928762"/>
              <a:gd name="connsiteY103" fmla="*/ 1474839 h 1966452"/>
              <a:gd name="connsiteX104" fmla="*/ 532582 w 1928762"/>
              <a:gd name="connsiteY104" fmla="*/ 1406013 h 1966452"/>
              <a:gd name="connsiteX105" fmla="*/ 473588 w 1928762"/>
              <a:gd name="connsiteY105" fmla="*/ 1307690 h 1966452"/>
              <a:gd name="connsiteX106" fmla="*/ 444091 w 1928762"/>
              <a:gd name="connsiteY106" fmla="*/ 1179871 h 1966452"/>
              <a:gd name="connsiteX107" fmla="*/ 453924 w 1928762"/>
              <a:gd name="connsiteY107" fmla="*/ 943897 h 1966452"/>
              <a:gd name="connsiteX108" fmla="*/ 542414 w 1928762"/>
              <a:gd name="connsiteY108" fmla="*/ 825910 h 1966452"/>
              <a:gd name="connsiteX109" fmla="*/ 571911 w 1928762"/>
              <a:gd name="connsiteY109" fmla="*/ 806245 h 1966452"/>
              <a:gd name="connsiteX110" fmla="*/ 601407 w 1928762"/>
              <a:gd name="connsiteY110" fmla="*/ 776749 h 1966452"/>
              <a:gd name="connsiteX111" fmla="*/ 650569 w 1928762"/>
              <a:gd name="connsiteY111" fmla="*/ 766916 h 1966452"/>
              <a:gd name="connsiteX112" fmla="*/ 827549 w 1928762"/>
              <a:gd name="connsiteY112" fmla="*/ 776749 h 1966452"/>
              <a:gd name="connsiteX113" fmla="*/ 876711 w 1928762"/>
              <a:gd name="connsiteY113" fmla="*/ 825910 h 1966452"/>
              <a:gd name="connsiteX114" fmla="*/ 906207 w 1928762"/>
              <a:gd name="connsiteY114" fmla="*/ 855407 h 1966452"/>
              <a:gd name="connsiteX115" fmla="*/ 906207 w 1928762"/>
              <a:gd name="connsiteY115" fmla="*/ 1071716 h 1966452"/>
              <a:gd name="connsiteX116" fmla="*/ 866878 w 1928762"/>
              <a:gd name="connsiteY116" fmla="*/ 1081549 h 1966452"/>
              <a:gd name="connsiteX117" fmla="*/ 798053 w 1928762"/>
              <a:gd name="connsiteY117" fmla="*/ 1091381 h 196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8762" h="1966452">
                <a:moveTo>
                  <a:pt x="21304" y="324465"/>
                </a:moveTo>
                <a:cubicBezTo>
                  <a:pt x="24581" y="308078"/>
                  <a:pt x="23662" y="290251"/>
                  <a:pt x="31136" y="275303"/>
                </a:cubicBezTo>
                <a:cubicBezTo>
                  <a:pt x="37354" y="262866"/>
                  <a:pt x="49951" y="254709"/>
                  <a:pt x="60633" y="245807"/>
                </a:cubicBezTo>
                <a:cubicBezTo>
                  <a:pt x="85360" y="225201"/>
                  <a:pt x="100602" y="222509"/>
                  <a:pt x="129459" y="206478"/>
                </a:cubicBezTo>
                <a:cubicBezTo>
                  <a:pt x="146165" y="197197"/>
                  <a:pt x="162414" y="187110"/>
                  <a:pt x="178620" y="176981"/>
                </a:cubicBezTo>
                <a:cubicBezTo>
                  <a:pt x="188641" y="170718"/>
                  <a:pt x="197548" y="162601"/>
                  <a:pt x="208117" y="157316"/>
                </a:cubicBezTo>
                <a:cubicBezTo>
                  <a:pt x="217387" y="152681"/>
                  <a:pt x="227782" y="150761"/>
                  <a:pt x="237614" y="147484"/>
                </a:cubicBezTo>
                <a:cubicBezTo>
                  <a:pt x="247446" y="140929"/>
                  <a:pt x="256249" y="132474"/>
                  <a:pt x="267111" y="127819"/>
                </a:cubicBezTo>
                <a:cubicBezTo>
                  <a:pt x="288206" y="118778"/>
                  <a:pt x="348543" y="111908"/>
                  <a:pt x="365433" y="108155"/>
                </a:cubicBezTo>
                <a:cubicBezTo>
                  <a:pt x="405007" y="99361"/>
                  <a:pt x="443668" y="86608"/>
                  <a:pt x="483420" y="78658"/>
                </a:cubicBezTo>
                <a:cubicBezTo>
                  <a:pt x="499807" y="75381"/>
                  <a:pt x="516459" y="73223"/>
                  <a:pt x="532582" y="68826"/>
                </a:cubicBezTo>
                <a:cubicBezTo>
                  <a:pt x="552580" y="63372"/>
                  <a:pt x="571721" y="55117"/>
                  <a:pt x="591575" y="49161"/>
                </a:cubicBezTo>
                <a:cubicBezTo>
                  <a:pt x="604518" y="45278"/>
                  <a:pt x="618084" y="43602"/>
                  <a:pt x="630904" y="39329"/>
                </a:cubicBezTo>
                <a:cubicBezTo>
                  <a:pt x="647648" y="33748"/>
                  <a:pt x="663322" y="25246"/>
                  <a:pt x="680066" y="19665"/>
                </a:cubicBezTo>
                <a:cubicBezTo>
                  <a:pt x="719050" y="6670"/>
                  <a:pt x="756785" y="5158"/>
                  <a:pt x="798053" y="0"/>
                </a:cubicBezTo>
                <a:cubicBezTo>
                  <a:pt x="906208" y="3277"/>
                  <a:pt x="1014462" y="4145"/>
                  <a:pt x="1122517" y="9832"/>
                </a:cubicBezTo>
                <a:cubicBezTo>
                  <a:pt x="1139205" y="10710"/>
                  <a:pt x="1156731" y="12191"/>
                  <a:pt x="1171678" y="19665"/>
                </a:cubicBezTo>
                <a:cubicBezTo>
                  <a:pt x="1281848" y="74750"/>
                  <a:pt x="1104785" y="29881"/>
                  <a:pt x="1250336" y="58994"/>
                </a:cubicBezTo>
                <a:cubicBezTo>
                  <a:pt x="1310116" y="98846"/>
                  <a:pt x="1246597" y="61278"/>
                  <a:pt x="1319162" y="88490"/>
                </a:cubicBezTo>
                <a:cubicBezTo>
                  <a:pt x="1332886" y="93636"/>
                  <a:pt x="1344882" y="102712"/>
                  <a:pt x="1358491" y="108155"/>
                </a:cubicBezTo>
                <a:cubicBezTo>
                  <a:pt x="1377737" y="115853"/>
                  <a:pt x="1398239" y="120121"/>
                  <a:pt x="1417485" y="127819"/>
                </a:cubicBezTo>
                <a:cubicBezTo>
                  <a:pt x="1451160" y="141289"/>
                  <a:pt x="1473903" y="159163"/>
                  <a:pt x="1505975" y="176981"/>
                </a:cubicBezTo>
                <a:cubicBezTo>
                  <a:pt x="1518788" y="184099"/>
                  <a:pt x="1532578" y="189373"/>
                  <a:pt x="1545304" y="196645"/>
                </a:cubicBezTo>
                <a:cubicBezTo>
                  <a:pt x="1560866" y="205538"/>
                  <a:pt x="1603579" y="236764"/>
                  <a:pt x="1614130" y="245807"/>
                </a:cubicBezTo>
                <a:cubicBezTo>
                  <a:pt x="1624687" y="254856"/>
                  <a:pt x="1632651" y="266766"/>
                  <a:pt x="1643627" y="275303"/>
                </a:cubicBezTo>
                <a:cubicBezTo>
                  <a:pt x="1662282" y="289813"/>
                  <a:pt x="1687856" y="296177"/>
                  <a:pt x="1702620" y="314632"/>
                </a:cubicBezTo>
                <a:cubicBezTo>
                  <a:pt x="1798644" y="434664"/>
                  <a:pt x="1699361" y="303520"/>
                  <a:pt x="1761614" y="403123"/>
                </a:cubicBezTo>
                <a:cubicBezTo>
                  <a:pt x="1770299" y="417019"/>
                  <a:pt x="1782426" y="428556"/>
                  <a:pt x="1791111" y="442452"/>
                </a:cubicBezTo>
                <a:cubicBezTo>
                  <a:pt x="1798879" y="454881"/>
                  <a:pt x="1803503" y="469055"/>
                  <a:pt x="1810775" y="481781"/>
                </a:cubicBezTo>
                <a:cubicBezTo>
                  <a:pt x="1816638" y="492041"/>
                  <a:pt x="1823885" y="501446"/>
                  <a:pt x="1830440" y="511278"/>
                </a:cubicBezTo>
                <a:cubicBezTo>
                  <a:pt x="1835429" y="531235"/>
                  <a:pt x="1841641" y="560356"/>
                  <a:pt x="1850104" y="580103"/>
                </a:cubicBezTo>
                <a:cubicBezTo>
                  <a:pt x="1855878" y="593575"/>
                  <a:pt x="1863214" y="606322"/>
                  <a:pt x="1869769" y="619432"/>
                </a:cubicBezTo>
                <a:cubicBezTo>
                  <a:pt x="1873046" y="635819"/>
                  <a:pt x="1874316" y="652740"/>
                  <a:pt x="1879601" y="668594"/>
                </a:cubicBezTo>
                <a:cubicBezTo>
                  <a:pt x="1884236" y="682499"/>
                  <a:pt x="1893822" y="694314"/>
                  <a:pt x="1899266" y="707923"/>
                </a:cubicBezTo>
                <a:cubicBezTo>
                  <a:pt x="1906964" y="727168"/>
                  <a:pt x="1912375" y="747252"/>
                  <a:pt x="1918930" y="766916"/>
                </a:cubicBezTo>
                <a:cubicBezTo>
                  <a:pt x="1922207" y="796413"/>
                  <a:pt x="1928762" y="825728"/>
                  <a:pt x="1928762" y="855407"/>
                </a:cubicBezTo>
                <a:cubicBezTo>
                  <a:pt x="1928762" y="943958"/>
                  <a:pt x="1927195" y="1032714"/>
                  <a:pt x="1918930" y="1120878"/>
                </a:cubicBezTo>
                <a:cubicBezTo>
                  <a:pt x="1915004" y="1162753"/>
                  <a:pt x="1895580" y="1167578"/>
                  <a:pt x="1879601" y="1199536"/>
                </a:cubicBezTo>
                <a:cubicBezTo>
                  <a:pt x="1871708" y="1215322"/>
                  <a:pt x="1869290" y="1233730"/>
                  <a:pt x="1859936" y="1248697"/>
                </a:cubicBezTo>
                <a:cubicBezTo>
                  <a:pt x="1852567" y="1260488"/>
                  <a:pt x="1839489" y="1267637"/>
                  <a:pt x="1830440" y="1278194"/>
                </a:cubicBezTo>
                <a:cubicBezTo>
                  <a:pt x="1765908" y="1353482"/>
                  <a:pt x="1830185" y="1284775"/>
                  <a:pt x="1781278" y="1347019"/>
                </a:cubicBezTo>
                <a:cubicBezTo>
                  <a:pt x="1752499" y="1383646"/>
                  <a:pt x="1720737" y="1417909"/>
                  <a:pt x="1692788" y="1455174"/>
                </a:cubicBezTo>
                <a:cubicBezTo>
                  <a:pt x="1682956" y="1468284"/>
                  <a:pt x="1674253" y="1482322"/>
                  <a:pt x="1663291" y="1494503"/>
                </a:cubicBezTo>
                <a:cubicBezTo>
                  <a:pt x="1644687" y="1515174"/>
                  <a:pt x="1619724" y="1530358"/>
                  <a:pt x="1604298" y="1553497"/>
                </a:cubicBezTo>
                <a:cubicBezTo>
                  <a:pt x="1578582" y="1592071"/>
                  <a:pt x="1576062" y="1601902"/>
                  <a:pt x="1525640" y="1632155"/>
                </a:cubicBezTo>
                <a:cubicBezTo>
                  <a:pt x="1514053" y="1639107"/>
                  <a:pt x="1499421" y="1638710"/>
                  <a:pt x="1486311" y="1641987"/>
                </a:cubicBezTo>
                <a:cubicBezTo>
                  <a:pt x="1430593" y="1725562"/>
                  <a:pt x="1522363" y="1596103"/>
                  <a:pt x="1407653" y="1710813"/>
                </a:cubicBezTo>
                <a:cubicBezTo>
                  <a:pt x="1360995" y="1757471"/>
                  <a:pt x="1385913" y="1744279"/>
                  <a:pt x="1338827" y="1759974"/>
                </a:cubicBezTo>
                <a:cubicBezTo>
                  <a:pt x="1270535" y="1811194"/>
                  <a:pt x="1329573" y="1770579"/>
                  <a:pt x="1260169" y="1809136"/>
                </a:cubicBezTo>
                <a:cubicBezTo>
                  <a:pt x="1243463" y="1818417"/>
                  <a:pt x="1228100" y="1830086"/>
                  <a:pt x="1211007" y="1838632"/>
                </a:cubicBezTo>
                <a:cubicBezTo>
                  <a:pt x="1201737" y="1843267"/>
                  <a:pt x="1190781" y="1843830"/>
                  <a:pt x="1181511" y="1848465"/>
                </a:cubicBezTo>
                <a:cubicBezTo>
                  <a:pt x="1170942" y="1853750"/>
                  <a:pt x="1162583" y="1862844"/>
                  <a:pt x="1152014" y="1868129"/>
                </a:cubicBezTo>
                <a:cubicBezTo>
                  <a:pt x="1142744" y="1872764"/>
                  <a:pt x="1132516" y="1875234"/>
                  <a:pt x="1122517" y="1877961"/>
                </a:cubicBezTo>
                <a:cubicBezTo>
                  <a:pt x="1096443" y="1885072"/>
                  <a:pt x="1068032" y="1885540"/>
                  <a:pt x="1043859" y="1897626"/>
                </a:cubicBezTo>
                <a:cubicBezTo>
                  <a:pt x="1030749" y="1904181"/>
                  <a:pt x="1018569" y="1913078"/>
                  <a:pt x="1004530" y="1917290"/>
                </a:cubicBezTo>
                <a:cubicBezTo>
                  <a:pt x="985435" y="1923019"/>
                  <a:pt x="965029" y="1922946"/>
                  <a:pt x="945536" y="1927123"/>
                </a:cubicBezTo>
                <a:cubicBezTo>
                  <a:pt x="876390" y="1941940"/>
                  <a:pt x="869799" y="1945813"/>
                  <a:pt x="807885" y="1966452"/>
                </a:cubicBezTo>
                <a:cubicBezTo>
                  <a:pt x="670233" y="1963174"/>
                  <a:pt x="532353" y="1965208"/>
                  <a:pt x="394930" y="1956619"/>
                </a:cubicBezTo>
                <a:cubicBezTo>
                  <a:pt x="374242" y="1955326"/>
                  <a:pt x="353183" y="1948453"/>
                  <a:pt x="335936" y="1936955"/>
                </a:cubicBezTo>
                <a:cubicBezTo>
                  <a:pt x="203292" y="1848526"/>
                  <a:pt x="328043" y="1894994"/>
                  <a:pt x="247446" y="1868129"/>
                </a:cubicBezTo>
                <a:cubicBezTo>
                  <a:pt x="179255" y="1799938"/>
                  <a:pt x="262638" y="1885492"/>
                  <a:pt x="178620" y="1789471"/>
                </a:cubicBezTo>
                <a:cubicBezTo>
                  <a:pt x="169464" y="1779007"/>
                  <a:pt x="158026" y="1770656"/>
                  <a:pt x="149124" y="1759974"/>
                </a:cubicBezTo>
                <a:cubicBezTo>
                  <a:pt x="125201" y="1731267"/>
                  <a:pt x="80298" y="1671484"/>
                  <a:pt x="80298" y="1671484"/>
                </a:cubicBezTo>
                <a:cubicBezTo>
                  <a:pt x="73743" y="1645265"/>
                  <a:pt x="69179" y="1618465"/>
                  <a:pt x="60633" y="1592826"/>
                </a:cubicBezTo>
                <a:lnTo>
                  <a:pt x="40969" y="1533832"/>
                </a:lnTo>
                <a:cubicBezTo>
                  <a:pt x="38163" y="1500163"/>
                  <a:pt x="21304" y="1303497"/>
                  <a:pt x="21304" y="1278194"/>
                </a:cubicBezTo>
                <a:cubicBezTo>
                  <a:pt x="21304" y="984593"/>
                  <a:pt x="-42535" y="976243"/>
                  <a:pt x="50801" y="845574"/>
                </a:cubicBezTo>
                <a:cubicBezTo>
                  <a:pt x="60326" y="832239"/>
                  <a:pt x="70466" y="819355"/>
                  <a:pt x="80298" y="806245"/>
                </a:cubicBezTo>
                <a:cubicBezTo>
                  <a:pt x="83575" y="796413"/>
                  <a:pt x="84988" y="785747"/>
                  <a:pt x="90130" y="776749"/>
                </a:cubicBezTo>
                <a:cubicBezTo>
                  <a:pt x="116915" y="729876"/>
                  <a:pt x="117420" y="745968"/>
                  <a:pt x="149124" y="707923"/>
                </a:cubicBezTo>
                <a:cubicBezTo>
                  <a:pt x="156689" y="698845"/>
                  <a:pt x="160005" y="686331"/>
                  <a:pt x="168788" y="678426"/>
                </a:cubicBezTo>
                <a:cubicBezTo>
                  <a:pt x="302957" y="557672"/>
                  <a:pt x="201421" y="647360"/>
                  <a:pt x="276943" y="609600"/>
                </a:cubicBezTo>
                <a:cubicBezTo>
                  <a:pt x="287512" y="604315"/>
                  <a:pt x="295871" y="595221"/>
                  <a:pt x="306440" y="589936"/>
                </a:cubicBezTo>
                <a:cubicBezTo>
                  <a:pt x="322226" y="582043"/>
                  <a:pt x="339815" y="578164"/>
                  <a:pt x="355601" y="570271"/>
                </a:cubicBezTo>
                <a:cubicBezTo>
                  <a:pt x="366170" y="564986"/>
                  <a:pt x="374237" y="555262"/>
                  <a:pt x="385098" y="550607"/>
                </a:cubicBezTo>
                <a:cubicBezTo>
                  <a:pt x="397519" y="545284"/>
                  <a:pt x="411774" y="545519"/>
                  <a:pt x="424427" y="540774"/>
                </a:cubicBezTo>
                <a:cubicBezTo>
                  <a:pt x="438151" y="535628"/>
                  <a:pt x="450284" y="526884"/>
                  <a:pt x="463756" y="521110"/>
                </a:cubicBezTo>
                <a:cubicBezTo>
                  <a:pt x="490209" y="509773"/>
                  <a:pt x="513563" y="507216"/>
                  <a:pt x="542414" y="501445"/>
                </a:cubicBezTo>
                <a:cubicBezTo>
                  <a:pt x="562078" y="488335"/>
                  <a:pt x="579684" y="471426"/>
                  <a:pt x="601407" y="462116"/>
                </a:cubicBezTo>
                <a:cubicBezTo>
                  <a:pt x="626248" y="451470"/>
                  <a:pt x="654427" y="450999"/>
                  <a:pt x="680066" y="442452"/>
                </a:cubicBezTo>
                <a:lnTo>
                  <a:pt x="709562" y="432619"/>
                </a:lnTo>
                <a:cubicBezTo>
                  <a:pt x="801330" y="435897"/>
                  <a:pt x="893230" y="436540"/>
                  <a:pt x="984866" y="442452"/>
                </a:cubicBezTo>
                <a:cubicBezTo>
                  <a:pt x="1012930" y="444263"/>
                  <a:pt x="1032917" y="466943"/>
                  <a:pt x="1053691" y="481781"/>
                </a:cubicBezTo>
                <a:cubicBezTo>
                  <a:pt x="1085539" y="504529"/>
                  <a:pt x="1085680" y="498536"/>
                  <a:pt x="1112685" y="530942"/>
                </a:cubicBezTo>
                <a:cubicBezTo>
                  <a:pt x="1120250" y="540020"/>
                  <a:pt x="1124784" y="551361"/>
                  <a:pt x="1132349" y="560439"/>
                </a:cubicBezTo>
                <a:cubicBezTo>
                  <a:pt x="1172813" y="608996"/>
                  <a:pt x="1163897" y="574374"/>
                  <a:pt x="1201175" y="648929"/>
                </a:cubicBezTo>
                <a:cubicBezTo>
                  <a:pt x="1207730" y="662039"/>
                  <a:pt x="1213072" y="675829"/>
                  <a:pt x="1220840" y="688258"/>
                </a:cubicBezTo>
                <a:cubicBezTo>
                  <a:pt x="1229525" y="702154"/>
                  <a:pt x="1240811" y="714252"/>
                  <a:pt x="1250336" y="727587"/>
                </a:cubicBezTo>
                <a:cubicBezTo>
                  <a:pt x="1257204" y="737203"/>
                  <a:pt x="1263446" y="747252"/>
                  <a:pt x="1270001" y="757084"/>
                </a:cubicBezTo>
                <a:cubicBezTo>
                  <a:pt x="1276556" y="776749"/>
                  <a:pt x="1284639" y="795968"/>
                  <a:pt x="1289666" y="816078"/>
                </a:cubicBezTo>
                <a:cubicBezTo>
                  <a:pt x="1303551" y="871620"/>
                  <a:pt x="1296848" y="842156"/>
                  <a:pt x="1309330" y="904568"/>
                </a:cubicBezTo>
                <a:cubicBezTo>
                  <a:pt x="1302775" y="989781"/>
                  <a:pt x="1298170" y="1075166"/>
                  <a:pt x="1289666" y="1160207"/>
                </a:cubicBezTo>
                <a:cubicBezTo>
                  <a:pt x="1288321" y="1173653"/>
                  <a:pt x="1285876" y="1187449"/>
                  <a:pt x="1279833" y="1199536"/>
                </a:cubicBezTo>
                <a:cubicBezTo>
                  <a:pt x="1269264" y="1220674"/>
                  <a:pt x="1240504" y="1258529"/>
                  <a:pt x="1240504" y="1258529"/>
                </a:cubicBezTo>
                <a:cubicBezTo>
                  <a:pt x="1218855" y="1323477"/>
                  <a:pt x="1237035" y="1279845"/>
                  <a:pt x="1161846" y="1376516"/>
                </a:cubicBezTo>
                <a:cubicBezTo>
                  <a:pt x="1152847" y="1388085"/>
                  <a:pt x="1150701" y="1403918"/>
                  <a:pt x="1142182" y="1415845"/>
                </a:cubicBezTo>
                <a:cubicBezTo>
                  <a:pt x="1134100" y="1427160"/>
                  <a:pt x="1121222" y="1434366"/>
                  <a:pt x="1112685" y="1445342"/>
                </a:cubicBezTo>
                <a:cubicBezTo>
                  <a:pt x="1098175" y="1463998"/>
                  <a:pt x="1086466" y="1484671"/>
                  <a:pt x="1073356" y="1504336"/>
                </a:cubicBezTo>
                <a:cubicBezTo>
                  <a:pt x="1067607" y="1512960"/>
                  <a:pt x="1053824" y="1511321"/>
                  <a:pt x="1043859" y="1514168"/>
                </a:cubicBezTo>
                <a:cubicBezTo>
                  <a:pt x="1030866" y="1517880"/>
                  <a:pt x="1017640" y="1520723"/>
                  <a:pt x="1004530" y="1524000"/>
                </a:cubicBezTo>
                <a:cubicBezTo>
                  <a:pt x="991420" y="1530555"/>
                  <a:pt x="978673" y="1537891"/>
                  <a:pt x="965201" y="1543665"/>
                </a:cubicBezTo>
                <a:cubicBezTo>
                  <a:pt x="875461" y="1582125"/>
                  <a:pt x="774222" y="1541075"/>
                  <a:pt x="680066" y="1533832"/>
                </a:cubicBezTo>
                <a:cubicBezTo>
                  <a:pt x="666956" y="1527277"/>
                  <a:pt x="652663" y="1522687"/>
                  <a:pt x="640736" y="1514168"/>
                </a:cubicBezTo>
                <a:cubicBezTo>
                  <a:pt x="576290" y="1468135"/>
                  <a:pt x="645020" y="1495931"/>
                  <a:pt x="581743" y="1474839"/>
                </a:cubicBezTo>
                <a:cubicBezTo>
                  <a:pt x="529230" y="1439830"/>
                  <a:pt x="569077" y="1474441"/>
                  <a:pt x="532582" y="1406013"/>
                </a:cubicBezTo>
                <a:cubicBezTo>
                  <a:pt x="514596" y="1372288"/>
                  <a:pt x="473588" y="1307690"/>
                  <a:pt x="473588" y="1307690"/>
                </a:cubicBezTo>
                <a:cubicBezTo>
                  <a:pt x="449871" y="1212819"/>
                  <a:pt x="459225" y="1255533"/>
                  <a:pt x="444091" y="1179871"/>
                </a:cubicBezTo>
                <a:cubicBezTo>
                  <a:pt x="447369" y="1101213"/>
                  <a:pt x="445823" y="1022205"/>
                  <a:pt x="453924" y="943897"/>
                </a:cubicBezTo>
                <a:cubicBezTo>
                  <a:pt x="458746" y="897282"/>
                  <a:pt x="510542" y="847158"/>
                  <a:pt x="542414" y="825910"/>
                </a:cubicBezTo>
                <a:cubicBezTo>
                  <a:pt x="552246" y="819355"/>
                  <a:pt x="562833" y="813810"/>
                  <a:pt x="571911" y="806245"/>
                </a:cubicBezTo>
                <a:cubicBezTo>
                  <a:pt x="582593" y="797344"/>
                  <a:pt x="588970" y="782967"/>
                  <a:pt x="601407" y="776749"/>
                </a:cubicBezTo>
                <a:cubicBezTo>
                  <a:pt x="616355" y="769275"/>
                  <a:pt x="634182" y="770194"/>
                  <a:pt x="650569" y="766916"/>
                </a:cubicBezTo>
                <a:cubicBezTo>
                  <a:pt x="709562" y="770194"/>
                  <a:pt x="769059" y="768393"/>
                  <a:pt x="827549" y="776749"/>
                </a:cubicBezTo>
                <a:cubicBezTo>
                  <a:pt x="854832" y="780647"/>
                  <a:pt x="862538" y="808902"/>
                  <a:pt x="876711" y="825910"/>
                </a:cubicBezTo>
                <a:cubicBezTo>
                  <a:pt x="885613" y="836592"/>
                  <a:pt x="896375" y="845575"/>
                  <a:pt x="906207" y="855407"/>
                </a:cubicBezTo>
                <a:cubicBezTo>
                  <a:pt x="932065" y="932973"/>
                  <a:pt x="938822" y="941258"/>
                  <a:pt x="906207" y="1071716"/>
                </a:cubicBezTo>
                <a:cubicBezTo>
                  <a:pt x="902930" y="1084826"/>
                  <a:pt x="879871" y="1077837"/>
                  <a:pt x="866878" y="1081549"/>
                </a:cubicBezTo>
                <a:cubicBezTo>
                  <a:pt x="817958" y="1095527"/>
                  <a:pt x="856584" y="1091381"/>
                  <a:pt x="798053"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7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940789"/>
            <a:ext cx="23622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0" name="Picture 8" descr="http://downza.img.zz314.com/soft/hzsr-38/2016-07-20/ad898b3d5bb79c93f86df3c5e9d07ac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516968"/>
            <a:ext cx="2686819" cy="281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711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奥斯汀">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奥斯汀">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8977</TotalTime>
  <Words>3843</Words>
  <Application>Microsoft Office PowerPoint</Application>
  <PresentationFormat>全屏显示(4:3)</PresentationFormat>
  <Paragraphs>385</Paragraphs>
  <Slides>63</Slides>
  <Notes>0</Notes>
  <HiddenSlides>0</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奥斯汀</vt:lpstr>
      <vt:lpstr>交互技术基础</vt:lpstr>
      <vt:lpstr>本章目标</vt:lpstr>
      <vt:lpstr>人机交互输入模型</vt:lpstr>
      <vt:lpstr>请求模式</vt:lpstr>
      <vt:lpstr>采样模式</vt:lpstr>
      <vt:lpstr>采样模式</vt:lpstr>
      <vt:lpstr>事件模式</vt:lpstr>
      <vt:lpstr>基本交互技术</vt:lpstr>
      <vt:lpstr>基本交互技术</vt:lpstr>
      <vt:lpstr>基本交互技术</vt:lpstr>
      <vt:lpstr>基本交互技术</vt:lpstr>
      <vt:lpstr>基本交互技术</vt:lpstr>
      <vt:lpstr>区域选择</vt:lpstr>
      <vt:lpstr>区域选择</vt:lpstr>
      <vt:lpstr>区域选择</vt:lpstr>
      <vt:lpstr>区域选择</vt:lpstr>
      <vt:lpstr>基本交互技术</vt:lpstr>
      <vt:lpstr>二维图形交互技术</vt:lpstr>
      <vt:lpstr>二维图形交互技术</vt:lpstr>
      <vt:lpstr>二维图形交互技术</vt:lpstr>
      <vt:lpstr>二维图形交互技术</vt:lpstr>
      <vt:lpstr>二维图形交互技术</vt:lpstr>
      <vt:lpstr>二维图形交互技术</vt:lpstr>
      <vt:lpstr>二维图形交互技术</vt:lpstr>
      <vt:lpstr>三维图形交互技术</vt:lpstr>
      <vt:lpstr>三维图形交互技术</vt:lpstr>
      <vt:lpstr>三维图形交互技术</vt:lpstr>
      <vt:lpstr>三维图形交互技术</vt:lpstr>
      <vt:lpstr>三维图形交互技术</vt:lpstr>
      <vt:lpstr>三维图形交互技术</vt:lpstr>
      <vt:lpstr>自然交互技术</vt:lpstr>
      <vt:lpstr>多点触控技术</vt:lpstr>
      <vt:lpstr>多点触控技术</vt:lpstr>
      <vt:lpstr>多点触控技术</vt:lpstr>
      <vt:lpstr>手势识别技术</vt:lpstr>
      <vt:lpstr>手势识别技术</vt:lpstr>
      <vt:lpstr>表情识别技术</vt:lpstr>
      <vt:lpstr>表情识别技术</vt:lpstr>
      <vt:lpstr>表情识别技术</vt:lpstr>
      <vt:lpstr>表情识别技术</vt:lpstr>
      <vt:lpstr>表情识别技术</vt:lpstr>
      <vt:lpstr>表情识别技术</vt:lpstr>
      <vt:lpstr>语音识别技术</vt:lpstr>
      <vt:lpstr>语音识别技术</vt:lpstr>
      <vt:lpstr>语音识别技术</vt:lpstr>
      <vt:lpstr>语音识别技术</vt:lpstr>
      <vt:lpstr>语音识别技术</vt:lpstr>
      <vt:lpstr>语音识别技术</vt:lpstr>
      <vt:lpstr>语音识别技术</vt:lpstr>
      <vt:lpstr>语音识别技术</vt:lpstr>
      <vt:lpstr>眼动跟踪技术</vt:lpstr>
      <vt:lpstr>眼动跟踪技术</vt:lpstr>
      <vt:lpstr>眼动跟踪技术</vt:lpstr>
      <vt:lpstr>眼动跟踪技术</vt:lpstr>
      <vt:lpstr>眼动跟踪技术</vt:lpstr>
      <vt:lpstr>笔交互技术</vt:lpstr>
      <vt:lpstr>笔交互技术</vt:lpstr>
      <vt:lpstr>笔交互技术</vt:lpstr>
      <vt:lpstr>笔交互技术</vt:lpstr>
      <vt:lpstr>笔交互技术</vt:lpstr>
      <vt:lpstr>笔交互技术</vt:lpstr>
      <vt:lpstr>笔交互技术</vt:lpstr>
      <vt:lpstr>作业3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交互设计基础</dc:title>
  <dc:creator>ysj</dc:creator>
  <cp:lastModifiedBy>willianlam</cp:lastModifiedBy>
  <cp:revision>217</cp:revision>
  <dcterms:created xsi:type="dcterms:W3CDTF">2020-04-12T15:59:27Z</dcterms:created>
  <dcterms:modified xsi:type="dcterms:W3CDTF">2020-05-31T11:47:05Z</dcterms:modified>
</cp:coreProperties>
</file>